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80" r:id="rId1"/>
  </p:sldMasterIdLst>
  <p:sldIdLst>
    <p:sldId id="256" r:id="rId2"/>
  </p:sldIdLst>
  <p:sldSz cx="30243463" cy="42773600"/>
  <p:notesSz cx="6858000" cy="9144000"/>
  <p:defaultTextStyle>
    <a:defPPr>
      <a:defRPr lang="ar-SA"/>
    </a:defPPr>
    <a:lvl1pPr marL="0" algn="r" defTabSz="4172316" rtl="1" eaLnBrk="1" latinLnBrk="0" hangingPunct="1">
      <a:defRPr sz="8200" kern="1200">
        <a:solidFill>
          <a:schemeClr val="tx1"/>
        </a:solidFill>
        <a:latin typeface="+mn-lt"/>
        <a:ea typeface="+mn-ea"/>
        <a:cs typeface="+mn-cs"/>
      </a:defRPr>
    </a:lvl1pPr>
    <a:lvl2pPr marL="2086158" algn="r" defTabSz="4172316" rtl="1" eaLnBrk="1" latinLnBrk="0" hangingPunct="1">
      <a:defRPr sz="8200" kern="1200">
        <a:solidFill>
          <a:schemeClr val="tx1"/>
        </a:solidFill>
        <a:latin typeface="+mn-lt"/>
        <a:ea typeface="+mn-ea"/>
        <a:cs typeface="+mn-cs"/>
      </a:defRPr>
    </a:lvl2pPr>
    <a:lvl3pPr marL="4172316" algn="r" defTabSz="4172316" rtl="1" eaLnBrk="1" latinLnBrk="0" hangingPunct="1">
      <a:defRPr sz="8200" kern="1200">
        <a:solidFill>
          <a:schemeClr val="tx1"/>
        </a:solidFill>
        <a:latin typeface="+mn-lt"/>
        <a:ea typeface="+mn-ea"/>
        <a:cs typeface="+mn-cs"/>
      </a:defRPr>
    </a:lvl3pPr>
    <a:lvl4pPr marL="6258474" algn="r" defTabSz="4172316" rtl="1" eaLnBrk="1" latinLnBrk="0" hangingPunct="1">
      <a:defRPr sz="8200" kern="1200">
        <a:solidFill>
          <a:schemeClr val="tx1"/>
        </a:solidFill>
        <a:latin typeface="+mn-lt"/>
        <a:ea typeface="+mn-ea"/>
        <a:cs typeface="+mn-cs"/>
      </a:defRPr>
    </a:lvl4pPr>
    <a:lvl5pPr marL="8344632" algn="r" defTabSz="4172316" rtl="1" eaLnBrk="1" latinLnBrk="0" hangingPunct="1">
      <a:defRPr sz="8200" kern="1200">
        <a:solidFill>
          <a:schemeClr val="tx1"/>
        </a:solidFill>
        <a:latin typeface="+mn-lt"/>
        <a:ea typeface="+mn-ea"/>
        <a:cs typeface="+mn-cs"/>
      </a:defRPr>
    </a:lvl5pPr>
    <a:lvl6pPr marL="10430789" algn="r" defTabSz="4172316" rtl="1" eaLnBrk="1" latinLnBrk="0" hangingPunct="1">
      <a:defRPr sz="8200" kern="1200">
        <a:solidFill>
          <a:schemeClr val="tx1"/>
        </a:solidFill>
        <a:latin typeface="+mn-lt"/>
        <a:ea typeface="+mn-ea"/>
        <a:cs typeface="+mn-cs"/>
      </a:defRPr>
    </a:lvl6pPr>
    <a:lvl7pPr marL="12516947" algn="r" defTabSz="4172316" rtl="1" eaLnBrk="1" latinLnBrk="0" hangingPunct="1">
      <a:defRPr sz="8200" kern="1200">
        <a:solidFill>
          <a:schemeClr val="tx1"/>
        </a:solidFill>
        <a:latin typeface="+mn-lt"/>
        <a:ea typeface="+mn-ea"/>
        <a:cs typeface="+mn-cs"/>
      </a:defRPr>
    </a:lvl7pPr>
    <a:lvl8pPr marL="14603105" algn="r" defTabSz="4172316" rtl="1" eaLnBrk="1" latinLnBrk="0" hangingPunct="1">
      <a:defRPr sz="8200" kern="1200">
        <a:solidFill>
          <a:schemeClr val="tx1"/>
        </a:solidFill>
        <a:latin typeface="+mn-lt"/>
        <a:ea typeface="+mn-ea"/>
        <a:cs typeface="+mn-cs"/>
      </a:defRPr>
    </a:lvl8pPr>
    <a:lvl9pPr marL="16689263" algn="r" defTabSz="4172316" rtl="1"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aximized" horzBarState="maximized">
    <p:restoredLeft sz="84380"/>
    <p:restoredTop sz="86918" autoAdjust="0"/>
  </p:normalViewPr>
  <p:slideViewPr>
    <p:cSldViewPr>
      <p:cViewPr>
        <p:scale>
          <a:sx n="30" d="100"/>
          <a:sy n="30" d="100"/>
        </p:scale>
        <p:origin x="-1158" y="4872"/>
      </p:cViewPr>
      <p:guideLst>
        <p:guide orient="horz" pos="13472"/>
        <p:guide pos="952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68260" y="13287549"/>
            <a:ext cx="25706944" cy="9168600"/>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36520" y="24238373"/>
            <a:ext cx="21170424" cy="10931031"/>
          </a:xfrm>
        </p:spPr>
        <p:txBody>
          <a:bodyPr/>
          <a:lstStyle>
            <a:lvl1pPr marL="0" indent="0" algn="ctr">
              <a:buNone/>
              <a:defRPr>
                <a:solidFill>
                  <a:schemeClr val="tx1">
                    <a:tint val="75000"/>
                  </a:schemeClr>
                </a:solidFill>
              </a:defRPr>
            </a:lvl1pPr>
            <a:lvl2pPr marL="2085597" indent="0" algn="ctr">
              <a:buNone/>
              <a:defRPr>
                <a:solidFill>
                  <a:schemeClr val="tx1">
                    <a:tint val="75000"/>
                  </a:schemeClr>
                </a:solidFill>
              </a:defRPr>
            </a:lvl2pPr>
            <a:lvl3pPr marL="4171193" indent="0" algn="ctr">
              <a:buNone/>
              <a:defRPr>
                <a:solidFill>
                  <a:schemeClr val="tx1">
                    <a:tint val="75000"/>
                  </a:schemeClr>
                </a:solidFill>
              </a:defRPr>
            </a:lvl3pPr>
            <a:lvl4pPr marL="6256794" indent="0" algn="ctr">
              <a:buNone/>
              <a:defRPr>
                <a:solidFill>
                  <a:schemeClr val="tx1">
                    <a:tint val="75000"/>
                  </a:schemeClr>
                </a:solidFill>
              </a:defRPr>
            </a:lvl4pPr>
            <a:lvl5pPr marL="8342391" indent="0" algn="ctr">
              <a:buNone/>
              <a:defRPr>
                <a:solidFill>
                  <a:schemeClr val="tx1">
                    <a:tint val="75000"/>
                  </a:schemeClr>
                </a:solidFill>
              </a:defRPr>
            </a:lvl5pPr>
            <a:lvl6pPr marL="10427988" indent="0" algn="ctr">
              <a:buNone/>
              <a:defRPr>
                <a:solidFill>
                  <a:schemeClr val="tx1">
                    <a:tint val="75000"/>
                  </a:schemeClr>
                </a:solidFill>
              </a:defRPr>
            </a:lvl6pPr>
            <a:lvl7pPr marL="12513584" indent="0" algn="ctr">
              <a:buNone/>
              <a:defRPr>
                <a:solidFill>
                  <a:schemeClr val="tx1">
                    <a:tint val="75000"/>
                  </a:schemeClr>
                </a:solidFill>
              </a:defRPr>
            </a:lvl7pPr>
            <a:lvl8pPr marL="14599181" indent="0" algn="ctr">
              <a:buNone/>
              <a:defRPr>
                <a:solidFill>
                  <a:schemeClr val="tx1">
                    <a:tint val="75000"/>
                  </a:schemeClr>
                </a:solidFill>
              </a:defRPr>
            </a:lvl8pPr>
            <a:lvl9pPr marL="16684782"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1B8ABB09-4A1D-463E-8065-109CC2B7EFAA}" type="datetimeFigureOut">
              <a:rPr lang="ar-SA" smtClean="0"/>
              <a:pPr/>
              <a:t>14/05/1436</a:t>
            </a:fld>
            <a:endParaRPr lang="ar-SA" dirty="0"/>
          </a:p>
        </p:txBody>
      </p:sp>
      <p:sp>
        <p:nvSpPr>
          <p:cNvPr id="5" name="Espace réservé du pied de page 4"/>
          <p:cNvSpPr>
            <a:spLocks noGrp="1"/>
          </p:cNvSpPr>
          <p:nvPr>
            <p:ph type="ftr" sz="quarter" idx="11"/>
          </p:nvPr>
        </p:nvSpPr>
        <p:spPr/>
        <p:txBody>
          <a:bodyPr/>
          <a:lstStyle/>
          <a:p>
            <a:endParaRPr lang="ar-SA" dirty="0"/>
          </a:p>
        </p:txBody>
      </p:sp>
      <p:sp>
        <p:nvSpPr>
          <p:cNvPr id="6" name="Espace réservé du numéro de diapositive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B8ABB09-4A1D-463E-8065-109CC2B7EFAA}" type="datetimeFigureOut">
              <a:rPr lang="ar-SA" smtClean="0"/>
              <a:pPr/>
              <a:t>14/05/1436</a:t>
            </a:fld>
            <a:endParaRPr lang="ar-SA" dirty="0"/>
          </a:p>
        </p:txBody>
      </p:sp>
      <p:sp>
        <p:nvSpPr>
          <p:cNvPr id="5" name="Espace réservé du pied de page 4"/>
          <p:cNvSpPr>
            <a:spLocks noGrp="1"/>
          </p:cNvSpPr>
          <p:nvPr>
            <p:ph type="ftr" sz="quarter" idx="11"/>
          </p:nvPr>
        </p:nvSpPr>
        <p:spPr/>
        <p:txBody>
          <a:bodyPr/>
          <a:lstStyle/>
          <a:p>
            <a:endParaRPr lang="ar-SA" dirty="0"/>
          </a:p>
        </p:txBody>
      </p:sp>
      <p:sp>
        <p:nvSpPr>
          <p:cNvPr id="6" name="Espace réservé du numéro de diapositive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26511" y="1712937"/>
            <a:ext cx="6804779" cy="36496178"/>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512173" y="1712937"/>
            <a:ext cx="19910280" cy="3649617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B8ABB09-4A1D-463E-8065-109CC2B7EFAA}" type="datetimeFigureOut">
              <a:rPr lang="ar-SA" smtClean="0"/>
              <a:pPr/>
              <a:t>14/05/1436</a:t>
            </a:fld>
            <a:endParaRPr lang="ar-SA" dirty="0"/>
          </a:p>
        </p:txBody>
      </p:sp>
      <p:sp>
        <p:nvSpPr>
          <p:cNvPr id="5" name="Espace réservé du pied de page 4"/>
          <p:cNvSpPr>
            <a:spLocks noGrp="1"/>
          </p:cNvSpPr>
          <p:nvPr>
            <p:ph type="ftr" sz="quarter" idx="11"/>
          </p:nvPr>
        </p:nvSpPr>
        <p:spPr/>
        <p:txBody>
          <a:bodyPr/>
          <a:lstStyle/>
          <a:p>
            <a:endParaRPr lang="ar-SA" dirty="0"/>
          </a:p>
        </p:txBody>
      </p:sp>
      <p:sp>
        <p:nvSpPr>
          <p:cNvPr id="6" name="Espace réservé du numéro de diapositive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B8ABB09-4A1D-463E-8065-109CC2B7EFAA}" type="datetimeFigureOut">
              <a:rPr lang="ar-SA" smtClean="0"/>
              <a:pPr/>
              <a:t>14/05/1436</a:t>
            </a:fld>
            <a:endParaRPr lang="ar-SA" dirty="0"/>
          </a:p>
        </p:txBody>
      </p:sp>
      <p:sp>
        <p:nvSpPr>
          <p:cNvPr id="5" name="Espace réservé du pied de page 4"/>
          <p:cNvSpPr>
            <a:spLocks noGrp="1"/>
          </p:cNvSpPr>
          <p:nvPr>
            <p:ph type="ftr" sz="quarter" idx="11"/>
          </p:nvPr>
        </p:nvSpPr>
        <p:spPr/>
        <p:txBody>
          <a:bodyPr/>
          <a:lstStyle/>
          <a:p>
            <a:endParaRPr lang="ar-SA" dirty="0"/>
          </a:p>
        </p:txBody>
      </p:sp>
      <p:sp>
        <p:nvSpPr>
          <p:cNvPr id="6" name="Espace réservé du numéro de diapositive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89025" y="27486008"/>
            <a:ext cx="25706944" cy="8495312"/>
          </a:xfrm>
        </p:spPr>
        <p:txBody>
          <a:bodyPr anchor="t"/>
          <a:lstStyle>
            <a:lvl1pPr algn="l">
              <a:defRPr sz="183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89025" y="18129286"/>
            <a:ext cx="25706944" cy="9356722"/>
          </a:xfrm>
        </p:spPr>
        <p:txBody>
          <a:bodyPr anchor="b"/>
          <a:lstStyle>
            <a:lvl1pPr marL="0" indent="0">
              <a:buNone/>
              <a:defRPr sz="9100">
                <a:solidFill>
                  <a:schemeClr val="tx1">
                    <a:tint val="75000"/>
                  </a:schemeClr>
                </a:solidFill>
              </a:defRPr>
            </a:lvl1pPr>
            <a:lvl2pPr marL="2085597" indent="0">
              <a:buNone/>
              <a:defRPr sz="8200">
                <a:solidFill>
                  <a:schemeClr val="tx1">
                    <a:tint val="75000"/>
                  </a:schemeClr>
                </a:solidFill>
              </a:defRPr>
            </a:lvl2pPr>
            <a:lvl3pPr marL="4171193" indent="0">
              <a:buNone/>
              <a:defRPr sz="7300">
                <a:solidFill>
                  <a:schemeClr val="tx1">
                    <a:tint val="75000"/>
                  </a:schemeClr>
                </a:solidFill>
              </a:defRPr>
            </a:lvl3pPr>
            <a:lvl4pPr marL="6256794" indent="0">
              <a:buNone/>
              <a:defRPr sz="6400">
                <a:solidFill>
                  <a:schemeClr val="tx1">
                    <a:tint val="75000"/>
                  </a:schemeClr>
                </a:solidFill>
              </a:defRPr>
            </a:lvl4pPr>
            <a:lvl5pPr marL="8342391" indent="0">
              <a:buNone/>
              <a:defRPr sz="6400">
                <a:solidFill>
                  <a:schemeClr val="tx1">
                    <a:tint val="75000"/>
                  </a:schemeClr>
                </a:solidFill>
              </a:defRPr>
            </a:lvl5pPr>
            <a:lvl6pPr marL="10427988" indent="0">
              <a:buNone/>
              <a:defRPr sz="6400">
                <a:solidFill>
                  <a:schemeClr val="tx1">
                    <a:tint val="75000"/>
                  </a:schemeClr>
                </a:solidFill>
              </a:defRPr>
            </a:lvl6pPr>
            <a:lvl7pPr marL="12513584" indent="0">
              <a:buNone/>
              <a:defRPr sz="6400">
                <a:solidFill>
                  <a:schemeClr val="tx1">
                    <a:tint val="75000"/>
                  </a:schemeClr>
                </a:solidFill>
              </a:defRPr>
            </a:lvl7pPr>
            <a:lvl8pPr marL="14599181" indent="0">
              <a:buNone/>
              <a:defRPr sz="6400">
                <a:solidFill>
                  <a:schemeClr val="tx1">
                    <a:tint val="75000"/>
                  </a:schemeClr>
                </a:solidFill>
              </a:defRPr>
            </a:lvl8pPr>
            <a:lvl9pPr marL="16684782" indent="0">
              <a:buNone/>
              <a:defRPr sz="6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1B8ABB09-4A1D-463E-8065-109CC2B7EFAA}" type="datetimeFigureOut">
              <a:rPr lang="ar-SA" smtClean="0"/>
              <a:pPr/>
              <a:t>14/05/1436</a:t>
            </a:fld>
            <a:endParaRPr lang="ar-SA" dirty="0"/>
          </a:p>
        </p:txBody>
      </p:sp>
      <p:sp>
        <p:nvSpPr>
          <p:cNvPr id="5" name="Espace réservé du pied de page 4"/>
          <p:cNvSpPr>
            <a:spLocks noGrp="1"/>
          </p:cNvSpPr>
          <p:nvPr>
            <p:ph type="ftr" sz="quarter" idx="11"/>
          </p:nvPr>
        </p:nvSpPr>
        <p:spPr/>
        <p:txBody>
          <a:bodyPr/>
          <a:lstStyle/>
          <a:p>
            <a:endParaRPr lang="ar-SA" dirty="0"/>
          </a:p>
        </p:txBody>
      </p:sp>
      <p:sp>
        <p:nvSpPr>
          <p:cNvPr id="6" name="Espace réservé du numéro de diapositive 5"/>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512173" y="9980516"/>
            <a:ext cx="13357529" cy="28228599"/>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5373761" y="9980516"/>
            <a:ext cx="13357529" cy="28228599"/>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1B8ABB09-4A1D-463E-8065-109CC2B7EFAA}" type="datetimeFigureOut">
              <a:rPr lang="ar-SA" smtClean="0"/>
              <a:pPr/>
              <a:t>14/05/1436</a:t>
            </a:fld>
            <a:endParaRPr lang="ar-SA" dirty="0"/>
          </a:p>
        </p:txBody>
      </p:sp>
      <p:sp>
        <p:nvSpPr>
          <p:cNvPr id="6" name="Espace réservé du pied de page 5"/>
          <p:cNvSpPr>
            <a:spLocks noGrp="1"/>
          </p:cNvSpPr>
          <p:nvPr>
            <p:ph type="ftr" sz="quarter" idx="11"/>
          </p:nvPr>
        </p:nvSpPr>
        <p:spPr/>
        <p:txBody>
          <a:bodyPr/>
          <a:lstStyle/>
          <a:p>
            <a:endParaRPr lang="ar-SA" dirty="0"/>
          </a:p>
        </p:txBody>
      </p:sp>
      <p:sp>
        <p:nvSpPr>
          <p:cNvPr id="7" name="Espace réservé du numéro de diapositive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12173" y="9574557"/>
            <a:ext cx="13362782" cy="3990219"/>
          </a:xfrm>
        </p:spPr>
        <p:txBody>
          <a:bodyPr anchor="b"/>
          <a:lstStyle>
            <a:lvl1pPr marL="0" indent="0">
              <a:buNone/>
              <a:defRPr sz="11000" b="1"/>
            </a:lvl1pPr>
            <a:lvl2pPr marL="2085597" indent="0">
              <a:buNone/>
              <a:defRPr sz="9100" b="1"/>
            </a:lvl2pPr>
            <a:lvl3pPr marL="4171193" indent="0">
              <a:buNone/>
              <a:defRPr sz="8200" b="1"/>
            </a:lvl3pPr>
            <a:lvl4pPr marL="6256794" indent="0">
              <a:buNone/>
              <a:defRPr sz="7300" b="1"/>
            </a:lvl4pPr>
            <a:lvl5pPr marL="8342391" indent="0">
              <a:buNone/>
              <a:defRPr sz="7300" b="1"/>
            </a:lvl5pPr>
            <a:lvl6pPr marL="10427988" indent="0">
              <a:buNone/>
              <a:defRPr sz="7300" b="1"/>
            </a:lvl6pPr>
            <a:lvl7pPr marL="12513584" indent="0">
              <a:buNone/>
              <a:defRPr sz="7300" b="1"/>
            </a:lvl7pPr>
            <a:lvl8pPr marL="14599181" indent="0">
              <a:buNone/>
              <a:defRPr sz="7300" b="1"/>
            </a:lvl8pPr>
            <a:lvl9pPr marL="16684782" indent="0">
              <a:buNone/>
              <a:defRPr sz="73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12173" y="13564776"/>
            <a:ext cx="13362782" cy="24644330"/>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63264" y="9574557"/>
            <a:ext cx="13368031" cy="3990219"/>
          </a:xfrm>
        </p:spPr>
        <p:txBody>
          <a:bodyPr anchor="b"/>
          <a:lstStyle>
            <a:lvl1pPr marL="0" indent="0">
              <a:buNone/>
              <a:defRPr sz="11000" b="1"/>
            </a:lvl1pPr>
            <a:lvl2pPr marL="2085597" indent="0">
              <a:buNone/>
              <a:defRPr sz="9100" b="1"/>
            </a:lvl2pPr>
            <a:lvl3pPr marL="4171193" indent="0">
              <a:buNone/>
              <a:defRPr sz="8200" b="1"/>
            </a:lvl3pPr>
            <a:lvl4pPr marL="6256794" indent="0">
              <a:buNone/>
              <a:defRPr sz="7300" b="1"/>
            </a:lvl4pPr>
            <a:lvl5pPr marL="8342391" indent="0">
              <a:buNone/>
              <a:defRPr sz="7300" b="1"/>
            </a:lvl5pPr>
            <a:lvl6pPr marL="10427988" indent="0">
              <a:buNone/>
              <a:defRPr sz="7300" b="1"/>
            </a:lvl6pPr>
            <a:lvl7pPr marL="12513584" indent="0">
              <a:buNone/>
              <a:defRPr sz="7300" b="1"/>
            </a:lvl7pPr>
            <a:lvl8pPr marL="14599181" indent="0">
              <a:buNone/>
              <a:defRPr sz="7300" b="1"/>
            </a:lvl8pPr>
            <a:lvl9pPr marL="16684782" indent="0">
              <a:buNone/>
              <a:defRPr sz="73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63264" y="13564776"/>
            <a:ext cx="13368031" cy="24644330"/>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1B8ABB09-4A1D-463E-8065-109CC2B7EFAA}" type="datetimeFigureOut">
              <a:rPr lang="ar-SA" smtClean="0"/>
              <a:pPr/>
              <a:t>14/05/1436</a:t>
            </a:fld>
            <a:endParaRPr lang="ar-SA" dirty="0"/>
          </a:p>
        </p:txBody>
      </p:sp>
      <p:sp>
        <p:nvSpPr>
          <p:cNvPr id="8" name="Espace réservé du pied de page 7"/>
          <p:cNvSpPr>
            <a:spLocks noGrp="1"/>
          </p:cNvSpPr>
          <p:nvPr>
            <p:ph type="ftr" sz="quarter" idx="11"/>
          </p:nvPr>
        </p:nvSpPr>
        <p:spPr/>
        <p:txBody>
          <a:bodyPr/>
          <a:lstStyle/>
          <a:p>
            <a:endParaRPr lang="ar-SA" dirty="0"/>
          </a:p>
        </p:txBody>
      </p:sp>
      <p:sp>
        <p:nvSpPr>
          <p:cNvPr id="9" name="Espace réservé du numéro de diapositive 8"/>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1B8ABB09-4A1D-463E-8065-109CC2B7EFAA}" type="datetimeFigureOut">
              <a:rPr lang="ar-SA" smtClean="0"/>
              <a:pPr/>
              <a:t>14/05/1436</a:t>
            </a:fld>
            <a:endParaRPr lang="ar-SA" dirty="0"/>
          </a:p>
        </p:txBody>
      </p:sp>
      <p:sp>
        <p:nvSpPr>
          <p:cNvPr id="4" name="Espace réservé du pied de page 3"/>
          <p:cNvSpPr>
            <a:spLocks noGrp="1"/>
          </p:cNvSpPr>
          <p:nvPr>
            <p:ph type="ftr" sz="quarter" idx="11"/>
          </p:nvPr>
        </p:nvSpPr>
        <p:spPr/>
        <p:txBody>
          <a:bodyPr/>
          <a:lstStyle/>
          <a:p>
            <a:endParaRPr lang="ar-SA" dirty="0"/>
          </a:p>
        </p:txBody>
      </p:sp>
      <p:sp>
        <p:nvSpPr>
          <p:cNvPr id="5" name="Espace réservé du numéro de diapositive 4"/>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1B8ABB09-4A1D-463E-8065-109CC2B7EFAA}" type="datetimeFigureOut">
              <a:rPr lang="ar-SA" smtClean="0"/>
              <a:pPr/>
              <a:t>14/05/1436</a:t>
            </a:fld>
            <a:endParaRPr lang="ar-SA" dirty="0"/>
          </a:p>
        </p:txBody>
      </p:sp>
      <p:sp>
        <p:nvSpPr>
          <p:cNvPr id="3" name="Espace réservé du pied de page 2"/>
          <p:cNvSpPr>
            <a:spLocks noGrp="1"/>
          </p:cNvSpPr>
          <p:nvPr>
            <p:ph type="ftr" sz="quarter" idx="11"/>
          </p:nvPr>
        </p:nvSpPr>
        <p:spPr/>
        <p:txBody>
          <a:bodyPr/>
          <a:lstStyle/>
          <a:p>
            <a:endParaRPr lang="ar-SA" dirty="0"/>
          </a:p>
        </p:txBody>
      </p:sp>
      <p:sp>
        <p:nvSpPr>
          <p:cNvPr id="4" name="Espace réservé du numéro de diapositive 3"/>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12178" y="1703023"/>
            <a:ext cx="9949891" cy="7247749"/>
          </a:xfrm>
        </p:spPr>
        <p:txBody>
          <a:bodyPr anchor="b"/>
          <a:lstStyle>
            <a:lvl1pPr algn="l">
              <a:defRPr sz="9100" b="1"/>
            </a:lvl1pPr>
          </a:lstStyle>
          <a:p>
            <a:r>
              <a:rPr lang="fr-FR" smtClean="0"/>
              <a:t>Cliquez pour modifier le style du titre</a:t>
            </a:r>
            <a:endParaRPr lang="fr-FR"/>
          </a:p>
        </p:txBody>
      </p:sp>
      <p:sp>
        <p:nvSpPr>
          <p:cNvPr id="3" name="Espace réservé du contenu 2"/>
          <p:cNvSpPr>
            <a:spLocks noGrp="1"/>
          </p:cNvSpPr>
          <p:nvPr>
            <p:ph idx="1"/>
          </p:nvPr>
        </p:nvSpPr>
        <p:spPr>
          <a:xfrm>
            <a:off x="11824354" y="1703032"/>
            <a:ext cx="16906936" cy="36506083"/>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12178" y="8950781"/>
            <a:ext cx="9949891" cy="29258334"/>
          </a:xfrm>
        </p:spPr>
        <p:txBody>
          <a:bodyPr/>
          <a:lstStyle>
            <a:lvl1pPr marL="0" indent="0">
              <a:buNone/>
              <a:defRPr sz="6400"/>
            </a:lvl1pPr>
            <a:lvl2pPr marL="2085597" indent="0">
              <a:buNone/>
              <a:defRPr sz="5500"/>
            </a:lvl2pPr>
            <a:lvl3pPr marL="4171193" indent="0">
              <a:buNone/>
              <a:defRPr sz="4600"/>
            </a:lvl3pPr>
            <a:lvl4pPr marL="6256794" indent="0">
              <a:buNone/>
              <a:defRPr sz="4100"/>
            </a:lvl4pPr>
            <a:lvl5pPr marL="8342391" indent="0">
              <a:buNone/>
              <a:defRPr sz="4100"/>
            </a:lvl5pPr>
            <a:lvl6pPr marL="10427988" indent="0">
              <a:buNone/>
              <a:defRPr sz="4100"/>
            </a:lvl6pPr>
            <a:lvl7pPr marL="12513584" indent="0">
              <a:buNone/>
              <a:defRPr sz="4100"/>
            </a:lvl7pPr>
            <a:lvl8pPr marL="14599181" indent="0">
              <a:buNone/>
              <a:defRPr sz="4100"/>
            </a:lvl8pPr>
            <a:lvl9pPr marL="16684782"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1B8ABB09-4A1D-463E-8065-109CC2B7EFAA}" type="datetimeFigureOut">
              <a:rPr lang="ar-SA" smtClean="0"/>
              <a:pPr/>
              <a:t>14/05/1436</a:t>
            </a:fld>
            <a:endParaRPr lang="ar-SA" dirty="0"/>
          </a:p>
        </p:txBody>
      </p:sp>
      <p:sp>
        <p:nvSpPr>
          <p:cNvPr id="6" name="Espace réservé du pied de page 5"/>
          <p:cNvSpPr>
            <a:spLocks noGrp="1"/>
          </p:cNvSpPr>
          <p:nvPr>
            <p:ph type="ftr" sz="quarter" idx="11"/>
          </p:nvPr>
        </p:nvSpPr>
        <p:spPr/>
        <p:txBody>
          <a:bodyPr/>
          <a:lstStyle/>
          <a:p>
            <a:endParaRPr lang="ar-SA" dirty="0"/>
          </a:p>
        </p:txBody>
      </p:sp>
      <p:sp>
        <p:nvSpPr>
          <p:cNvPr id="7" name="Espace réservé du numéro de diapositive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27930" y="29941520"/>
            <a:ext cx="18146078" cy="3534766"/>
          </a:xfrm>
        </p:spPr>
        <p:txBody>
          <a:bodyPr anchor="b"/>
          <a:lstStyle>
            <a:lvl1pPr algn="l">
              <a:defRPr sz="91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27930" y="3821900"/>
            <a:ext cx="18146078" cy="25664160"/>
          </a:xfrm>
        </p:spPr>
        <p:txBody>
          <a:bodyPr/>
          <a:lstStyle>
            <a:lvl1pPr marL="0" indent="0">
              <a:buNone/>
              <a:defRPr sz="14600"/>
            </a:lvl1pPr>
            <a:lvl2pPr marL="2085597" indent="0">
              <a:buNone/>
              <a:defRPr sz="12800"/>
            </a:lvl2pPr>
            <a:lvl3pPr marL="4171193" indent="0">
              <a:buNone/>
              <a:defRPr sz="11000"/>
            </a:lvl3pPr>
            <a:lvl4pPr marL="6256794" indent="0">
              <a:buNone/>
              <a:defRPr sz="9100"/>
            </a:lvl4pPr>
            <a:lvl5pPr marL="8342391" indent="0">
              <a:buNone/>
              <a:defRPr sz="9100"/>
            </a:lvl5pPr>
            <a:lvl6pPr marL="10427988" indent="0">
              <a:buNone/>
              <a:defRPr sz="9100"/>
            </a:lvl6pPr>
            <a:lvl7pPr marL="12513584" indent="0">
              <a:buNone/>
              <a:defRPr sz="9100"/>
            </a:lvl7pPr>
            <a:lvl8pPr marL="14599181" indent="0">
              <a:buNone/>
              <a:defRPr sz="9100"/>
            </a:lvl8pPr>
            <a:lvl9pPr marL="16684782" indent="0">
              <a:buNone/>
              <a:defRPr sz="9100"/>
            </a:lvl9pPr>
          </a:lstStyle>
          <a:p>
            <a:endParaRPr lang="fr-FR" dirty="0"/>
          </a:p>
        </p:txBody>
      </p:sp>
      <p:sp>
        <p:nvSpPr>
          <p:cNvPr id="4" name="Espace réservé du texte 3"/>
          <p:cNvSpPr>
            <a:spLocks noGrp="1"/>
          </p:cNvSpPr>
          <p:nvPr>
            <p:ph type="body" sz="half" idx="2"/>
          </p:nvPr>
        </p:nvSpPr>
        <p:spPr>
          <a:xfrm>
            <a:off x="5927930" y="33476286"/>
            <a:ext cx="18146078" cy="5019954"/>
          </a:xfrm>
        </p:spPr>
        <p:txBody>
          <a:bodyPr/>
          <a:lstStyle>
            <a:lvl1pPr marL="0" indent="0">
              <a:buNone/>
              <a:defRPr sz="6400"/>
            </a:lvl1pPr>
            <a:lvl2pPr marL="2085597" indent="0">
              <a:buNone/>
              <a:defRPr sz="5500"/>
            </a:lvl2pPr>
            <a:lvl3pPr marL="4171193" indent="0">
              <a:buNone/>
              <a:defRPr sz="4600"/>
            </a:lvl3pPr>
            <a:lvl4pPr marL="6256794" indent="0">
              <a:buNone/>
              <a:defRPr sz="4100"/>
            </a:lvl4pPr>
            <a:lvl5pPr marL="8342391" indent="0">
              <a:buNone/>
              <a:defRPr sz="4100"/>
            </a:lvl5pPr>
            <a:lvl6pPr marL="10427988" indent="0">
              <a:buNone/>
              <a:defRPr sz="4100"/>
            </a:lvl6pPr>
            <a:lvl7pPr marL="12513584" indent="0">
              <a:buNone/>
              <a:defRPr sz="4100"/>
            </a:lvl7pPr>
            <a:lvl8pPr marL="14599181" indent="0">
              <a:buNone/>
              <a:defRPr sz="4100"/>
            </a:lvl8pPr>
            <a:lvl9pPr marL="16684782"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1B8ABB09-4A1D-463E-8065-109CC2B7EFAA}" type="datetimeFigureOut">
              <a:rPr lang="ar-SA" smtClean="0"/>
              <a:pPr/>
              <a:t>14/05/1436</a:t>
            </a:fld>
            <a:endParaRPr lang="ar-SA" dirty="0"/>
          </a:p>
        </p:txBody>
      </p:sp>
      <p:sp>
        <p:nvSpPr>
          <p:cNvPr id="6" name="Espace réservé du pied de page 5"/>
          <p:cNvSpPr>
            <a:spLocks noGrp="1"/>
          </p:cNvSpPr>
          <p:nvPr>
            <p:ph type="ftr" sz="quarter" idx="11"/>
          </p:nvPr>
        </p:nvSpPr>
        <p:spPr/>
        <p:txBody>
          <a:bodyPr/>
          <a:lstStyle/>
          <a:p>
            <a:endParaRPr lang="ar-SA" dirty="0"/>
          </a:p>
        </p:txBody>
      </p:sp>
      <p:sp>
        <p:nvSpPr>
          <p:cNvPr id="7" name="Espace réservé du numéro de diapositive 6"/>
          <p:cNvSpPr>
            <a:spLocks noGrp="1"/>
          </p:cNvSpPr>
          <p:nvPr>
            <p:ph type="sldNum" sz="quarter" idx="12"/>
          </p:nvPr>
        </p:nvSpPr>
        <p:spPr/>
        <p:txBody>
          <a:bodyPr/>
          <a:lstStyle/>
          <a:p>
            <a:fld id="{0B34F065-1154-456A-91E3-76DE8E75E17B}" type="slidenum">
              <a:rPr lang="ar-SA" smtClean="0"/>
              <a:pPr/>
              <a:t>‹#›</a:t>
            </a:fld>
            <a:endParaRPr lang="ar-S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512173" y="1712928"/>
            <a:ext cx="27219117" cy="7128933"/>
          </a:xfrm>
          <a:prstGeom prst="rect">
            <a:avLst/>
          </a:prstGeom>
        </p:spPr>
        <p:txBody>
          <a:bodyPr vert="horz" lIns="417122" tIns="208561" rIns="417122" bIns="208561"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1512173" y="9980516"/>
            <a:ext cx="27219117" cy="28228599"/>
          </a:xfrm>
          <a:prstGeom prst="rect">
            <a:avLst/>
          </a:prstGeom>
        </p:spPr>
        <p:txBody>
          <a:bodyPr vert="horz" lIns="417122" tIns="208561" rIns="417122" bIns="208561"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1512173" y="39644800"/>
            <a:ext cx="7056808" cy="2277298"/>
          </a:xfrm>
          <a:prstGeom prst="rect">
            <a:avLst/>
          </a:prstGeom>
        </p:spPr>
        <p:txBody>
          <a:bodyPr vert="horz" lIns="417122" tIns="208561" rIns="417122" bIns="208561" rtlCol="0" anchor="ctr"/>
          <a:lstStyle>
            <a:lvl1pPr algn="l">
              <a:defRPr sz="5500">
                <a:solidFill>
                  <a:schemeClr val="tx1">
                    <a:tint val="75000"/>
                  </a:schemeClr>
                </a:solidFill>
              </a:defRPr>
            </a:lvl1pPr>
          </a:lstStyle>
          <a:p>
            <a:fld id="{1B8ABB09-4A1D-463E-8065-109CC2B7EFAA}" type="datetimeFigureOut">
              <a:rPr lang="ar-SA" smtClean="0"/>
              <a:pPr/>
              <a:t>14/05/1436</a:t>
            </a:fld>
            <a:endParaRPr lang="ar-SA" dirty="0"/>
          </a:p>
        </p:txBody>
      </p:sp>
      <p:sp>
        <p:nvSpPr>
          <p:cNvPr id="5" name="Espace réservé du pied de page 4"/>
          <p:cNvSpPr>
            <a:spLocks noGrp="1"/>
          </p:cNvSpPr>
          <p:nvPr>
            <p:ph type="ftr" sz="quarter" idx="3"/>
          </p:nvPr>
        </p:nvSpPr>
        <p:spPr>
          <a:xfrm>
            <a:off x="10333183" y="39644800"/>
            <a:ext cx="9577097" cy="2277298"/>
          </a:xfrm>
          <a:prstGeom prst="rect">
            <a:avLst/>
          </a:prstGeom>
        </p:spPr>
        <p:txBody>
          <a:bodyPr vert="horz" lIns="417122" tIns="208561" rIns="417122" bIns="208561" rtlCol="0" anchor="ctr"/>
          <a:lstStyle>
            <a:lvl1pPr algn="ctr">
              <a:defRPr sz="5500">
                <a:solidFill>
                  <a:schemeClr val="tx1">
                    <a:tint val="75000"/>
                  </a:schemeClr>
                </a:solidFill>
              </a:defRPr>
            </a:lvl1pPr>
          </a:lstStyle>
          <a:p>
            <a:endParaRPr lang="ar-SA" dirty="0"/>
          </a:p>
        </p:txBody>
      </p:sp>
      <p:sp>
        <p:nvSpPr>
          <p:cNvPr id="6" name="Espace réservé du numéro de diapositive 5"/>
          <p:cNvSpPr>
            <a:spLocks noGrp="1"/>
          </p:cNvSpPr>
          <p:nvPr>
            <p:ph type="sldNum" sz="quarter" idx="4"/>
          </p:nvPr>
        </p:nvSpPr>
        <p:spPr>
          <a:xfrm>
            <a:off x="21674482" y="39644800"/>
            <a:ext cx="7056808" cy="2277298"/>
          </a:xfrm>
          <a:prstGeom prst="rect">
            <a:avLst/>
          </a:prstGeom>
        </p:spPr>
        <p:txBody>
          <a:bodyPr vert="horz" lIns="417122" tIns="208561" rIns="417122" bIns="208561" rtlCol="0" anchor="ctr"/>
          <a:lstStyle>
            <a:lvl1pPr algn="r">
              <a:defRPr sz="5500">
                <a:solidFill>
                  <a:schemeClr val="tx1">
                    <a:tint val="75000"/>
                  </a:schemeClr>
                </a:solidFill>
              </a:defRPr>
            </a:lvl1pPr>
          </a:lstStyle>
          <a:p>
            <a:fld id="{0B34F065-1154-456A-91E3-76DE8E75E17B}" type="slidenum">
              <a:rPr lang="ar-SA" smtClean="0"/>
              <a:pPr/>
              <a:t>‹#›</a:t>
            </a:fld>
            <a:endParaRPr lang="ar-SA" dirty="0"/>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4171193" rtl="0" eaLnBrk="1" latinLnBrk="0" hangingPunct="1">
        <a:spcBef>
          <a:spcPct val="0"/>
        </a:spcBef>
        <a:buNone/>
        <a:defRPr sz="20100" kern="1200">
          <a:solidFill>
            <a:schemeClr val="tx1"/>
          </a:solidFill>
          <a:latin typeface="+mj-lt"/>
          <a:ea typeface="+mj-ea"/>
          <a:cs typeface="+mj-cs"/>
        </a:defRPr>
      </a:lvl1pPr>
    </p:titleStyle>
    <p:bodyStyle>
      <a:lvl1pPr marL="1564199" indent="-1564199" algn="l" defTabSz="4171193"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89099" indent="-1303497" algn="l" defTabSz="4171193"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13994" indent="-1042801" algn="l" defTabSz="4171193"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299591" indent="-1042801" algn="l" defTabSz="4171193"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85187" indent="-1042801" algn="l" defTabSz="4171193"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70784" indent="-1042801" algn="l" defTabSz="4171193"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56385" indent="-1042801" algn="l" defTabSz="4171193"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41982" indent="-1042801" algn="l" defTabSz="4171193"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27578" indent="-1042801" algn="l" defTabSz="4171193"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fr-FR"/>
      </a:defPPr>
      <a:lvl1pPr marL="0" algn="l" defTabSz="4171193" rtl="0" eaLnBrk="1" latinLnBrk="0" hangingPunct="1">
        <a:defRPr sz="8200" kern="1200">
          <a:solidFill>
            <a:schemeClr val="tx1"/>
          </a:solidFill>
          <a:latin typeface="+mn-lt"/>
          <a:ea typeface="+mn-ea"/>
          <a:cs typeface="+mn-cs"/>
        </a:defRPr>
      </a:lvl1pPr>
      <a:lvl2pPr marL="2085597" algn="l" defTabSz="4171193" rtl="0" eaLnBrk="1" latinLnBrk="0" hangingPunct="1">
        <a:defRPr sz="8200" kern="1200">
          <a:solidFill>
            <a:schemeClr val="tx1"/>
          </a:solidFill>
          <a:latin typeface="+mn-lt"/>
          <a:ea typeface="+mn-ea"/>
          <a:cs typeface="+mn-cs"/>
        </a:defRPr>
      </a:lvl2pPr>
      <a:lvl3pPr marL="4171193" algn="l" defTabSz="4171193" rtl="0" eaLnBrk="1" latinLnBrk="0" hangingPunct="1">
        <a:defRPr sz="8200" kern="1200">
          <a:solidFill>
            <a:schemeClr val="tx1"/>
          </a:solidFill>
          <a:latin typeface="+mn-lt"/>
          <a:ea typeface="+mn-ea"/>
          <a:cs typeface="+mn-cs"/>
        </a:defRPr>
      </a:lvl3pPr>
      <a:lvl4pPr marL="6256794" algn="l" defTabSz="4171193" rtl="0" eaLnBrk="1" latinLnBrk="0" hangingPunct="1">
        <a:defRPr sz="8200" kern="1200">
          <a:solidFill>
            <a:schemeClr val="tx1"/>
          </a:solidFill>
          <a:latin typeface="+mn-lt"/>
          <a:ea typeface="+mn-ea"/>
          <a:cs typeface="+mn-cs"/>
        </a:defRPr>
      </a:lvl4pPr>
      <a:lvl5pPr marL="8342391" algn="l" defTabSz="4171193" rtl="0" eaLnBrk="1" latinLnBrk="0" hangingPunct="1">
        <a:defRPr sz="8200" kern="1200">
          <a:solidFill>
            <a:schemeClr val="tx1"/>
          </a:solidFill>
          <a:latin typeface="+mn-lt"/>
          <a:ea typeface="+mn-ea"/>
          <a:cs typeface="+mn-cs"/>
        </a:defRPr>
      </a:lvl5pPr>
      <a:lvl6pPr marL="10427988" algn="l" defTabSz="4171193" rtl="0" eaLnBrk="1" latinLnBrk="0" hangingPunct="1">
        <a:defRPr sz="8200" kern="1200">
          <a:solidFill>
            <a:schemeClr val="tx1"/>
          </a:solidFill>
          <a:latin typeface="+mn-lt"/>
          <a:ea typeface="+mn-ea"/>
          <a:cs typeface="+mn-cs"/>
        </a:defRPr>
      </a:lvl6pPr>
      <a:lvl7pPr marL="12513584" algn="l" defTabSz="4171193" rtl="0" eaLnBrk="1" latinLnBrk="0" hangingPunct="1">
        <a:defRPr sz="8200" kern="1200">
          <a:solidFill>
            <a:schemeClr val="tx1"/>
          </a:solidFill>
          <a:latin typeface="+mn-lt"/>
          <a:ea typeface="+mn-ea"/>
          <a:cs typeface="+mn-cs"/>
        </a:defRPr>
      </a:lvl7pPr>
      <a:lvl8pPr marL="14599181" algn="l" defTabSz="4171193" rtl="0" eaLnBrk="1" latinLnBrk="0" hangingPunct="1">
        <a:defRPr sz="8200" kern="1200">
          <a:solidFill>
            <a:schemeClr val="tx1"/>
          </a:solidFill>
          <a:latin typeface="+mn-lt"/>
          <a:ea typeface="+mn-ea"/>
          <a:cs typeface="+mn-cs"/>
        </a:defRPr>
      </a:lvl8pPr>
      <a:lvl9pPr marL="16684782" algn="l" defTabSz="4171193"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845693" y="0"/>
            <a:ext cx="28552076" cy="7313514"/>
          </a:xfrm>
          <a:gradFill flip="none" rotWithShape="1">
            <a:gsLst>
              <a:gs pos="0">
                <a:srgbClr val="03D4A8"/>
              </a:gs>
              <a:gs pos="25000">
                <a:srgbClr val="21D6E0"/>
              </a:gs>
              <a:gs pos="75000">
                <a:srgbClr val="0087E6"/>
              </a:gs>
              <a:gs pos="100000">
                <a:srgbClr val="005CBF"/>
              </a:gs>
            </a:gsLst>
            <a:lin ang="18900000" scaled="1"/>
            <a:tileRect/>
          </a:gradFill>
        </p:spPr>
        <p:style>
          <a:lnRef idx="1">
            <a:schemeClr val="accent5"/>
          </a:lnRef>
          <a:fillRef idx="1003">
            <a:schemeClr val="lt1"/>
          </a:fillRef>
          <a:effectRef idx="1">
            <a:schemeClr val="accent5"/>
          </a:effectRef>
          <a:fontRef idx="minor">
            <a:schemeClr val="dk1"/>
          </a:fontRef>
        </p:style>
        <p:txBody>
          <a:bodyPr>
            <a:normAutofit fontScale="90000"/>
          </a:bodyPr>
          <a:lstStyle/>
          <a:p>
            <a:pPr rtl="1"/>
            <a:r>
              <a:rPr lang="ar-DZ" sz="6700" b="1" dirty="0" smtClean="0">
                <a:latin typeface="Times New Roman" pitchFamily="18" charset="0"/>
                <a:cs typeface="Arial" pitchFamily="34" charset="0"/>
              </a:rPr>
              <a:t>دور الإدارة الالكترونية في تحسين الخدمة العمومية</a:t>
            </a:r>
            <a:r>
              <a:rPr lang="ar-DZ" sz="4000" dirty="0" smtClean="0">
                <a:latin typeface="Times New Roman" pitchFamily="18" charset="0"/>
                <a:cs typeface="Arial" pitchFamily="34" charset="0"/>
              </a:rPr>
              <a:t/>
            </a:r>
            <a:br>
              <a:rPr lang="ar-DZ" sz="4000" dirty="0" smtClean="0">
                <a:latin typeface="Times New Roman" pitchFamily="18" charset="0"/>
                <a:cs typeface="Arial" pitchFamily="34" charset="0"/>
              </a:rPr>
            </a:br>
            <a:r>
              <a:rPr lang="ar-DZ" sz="4400" b="1" dirty="0" smtClean="0">
                <a:latin typeface="Times New Roman" pitchFamily="18" charset="0"/>
                <a:cs typeface="Arial" pitchFamily="34" charset="0"/>
              </a:rPr>
              <a:t>(دراسة  استطلاعية لعينة من الموظفين ،الزبائن لقطاع بريد اتصالات الجزائر ورقلة نموذجا)</a:t>
            </a:r>
            <a:r>
              <a:rPr lang="ar-DZ" sz="4000" b="1" dirty="0" smtClean="0">
                <a:latin typeface="Times New Roman" pitchFamily="18" charset="0"/>
                <a:cs typeface="Arial" pitchFamily="34" charset="0"/>
              </a:rPr>
              <a:t> </a:t>
            </a:r>
            <a:r>
              <a:rPr lang="ar-DZ" sz="4000" dirty="0" smtClean="0">
                <a:latin typeface="Times New Roman" pitchFamily="18" charset="0"/>
                <a:cs typeface="Arial" pitchFamily="34" charset="0"/>
              </a:rPr>
              <a:t/>
            </a:r>
            <a:br>
              <a:rPr lang="ar-DZ" sz="4000" dirty="0" smtClean="0">
                <a:latin typeface="Times New Roman" pitchFamily="18" charset="0"/>
                <a:cs typeface="Arial" pitchFamily="34" charset="0"/>
              </a:rPr>
            </a:br>
            <a:r>
              <a:rPr lang="fr-FR" sz="4000" b="1" dirty="0" smtClean="0">
                <a:latin typeface="Times New Roman" pitchFamily="18" charset="0"/>
                <a:cs typeface="Arial" pitchFamily="34" charset="0"/>
              </a:rPr>
              <a:t>(ELECTRONIC A DMINISTRATION ROLE IN PUBLIC SERVICE ENHANCEMENT)</a:t>
            </a:r>
            <a:br>
              <a:rPr lang="fr-FR" sz="4000" b="1" dirty="0" smtClean="0">
                <a:latin typeface="Times New Roman" pitchFamily="18" charset="0"/>
                <a:cs typeface="Arial" pitchFamily="34" charset="0"/>
              </a:rPr>
            </a:br>
            <a:r>
              <a:rPr lang="fr-FR" sz="4000" b="1" dirty="0" smtClean="0">
                <a:latin typeface="Times New Roman" pitchFamily="18" charset="0"/>
                <a:cs typeface="Arial" pitchFamily="34" charset="0"/>
              </a:rPr>
              <a:t>(Exploratory study of officiers and customers sample frome Algérie poste Ouargla as a mode</a:t>
            </a:r>
            <a:r>
              <a:rPr lang="fr-FR" sz="4000" dirty="0" smtClean="0">
                <a:latin typeface="Times New Roman" pitchFamily="18" charset="0"/>
                <a:cs typeface="Arial" pitchFamily="34" charset="0"/>
              </a:rPr>
              <a:t>l)</a:t>
            </a:r>
            <a:r>
              <a:rPr lang="fr-FR" sz="4000" b="1" dirty="0" smtClean="0">
                <a:latin typeface="Times New Roman" pitchFamily="18" charset="0"/>
                <a:cs typeface="Arial" pitchFamily="34" charset="0"/>
              </a:rPr>
              <a:t/>
            </a:r>
            <a:br>
              <a:rPr lang="fr-FR" sz="4000" b="1" dirty="0" smtClean="0">
                <a:latin typeface="Times New Roman" pitchFamily="18" charset="0"/>
                <a:cs typeface="Arial" pitchFamily="34" charset="0"/>
              </a:rPr>
            </a:br>
            <a:r>
              <a:rPr lang="ar-DZ" sz="4000" b="1" dirty="0" smtClean="0">
                <a:latin typeface="Times New Roman" pitchFamily="18" charset="0"/>
                <a:cs typeface="Arial" pitchFamily="34" charset="0"/>
              </a:rPr>
              <a:t>ملصق علمي حول موضوع مذكرة تخرج يتم إعدادها لنيل شهادة الماستر ضمن تخصص تكنولوجيا الحديثة للاتصال </a:t>
            </a:r>
            <a:r>
              <a:rPr lang="fr-FR" sz="4000" b="1" dirty="0" smtClean="0">
                <a:latin typeface="Times New Roman" pitchFamily="18" charset="0"/>
                <a:cs typeface="Arial" pitchFamily="34" charset="0"/>
              </a:rPr>
              <a:t/>
            </a:r>
            <a:br>
              <a:rPr lang="fr-FR" sz="4000" b="1" dirty="0" smtClean="0">
                <a:latin typeface="Times New Roman" pitchFamily="18" charset="0"/>
                <a:cs typeface="Arial" pitchFamily="34" charset="0"/>
              </a:rPr>
            </a:br>
            <a:r>
              <a:rPr lang="ar-DZ" sz="4400" b="1" dirty="0" smtClean="0">
                <a:latin typeface="Times New Roman" pitchFamily="18" charset="0"/>
                <a:cs typeface="Arial" pitchFamily="34" charset="0"/>
              </a:rPr>
              <a:t>جـــامـــعـــة قـــاصـــدي مـــربــاح - ورقـــلـــة</a:t>
            </a:r>
            <a:br>
              <a:rPr lang="ar-DZ" sz="4400" b="1" dirty="0" smtClean="0">
                <a:latin typeface="Times New Roman" pitchFamily="18" charset="0"/>
                <a:cs typeface="Arial" pitchFamily="34" charset="0"/>
              </a:rPr>
            </a:br>
            <a:r>
              <a:rPr lang="ar-DZ" sz="4400" b="1" dirty="0" smtClean="0">
                <a:latin typeface="Times New Roman" pitchFamily="18" charset="0"/>
                <a:cs typeface="Arial" pitchFamily="34" charset="0"/>
              </a:rPr>
              <a:t>كـلـيـة الـعـلـوم الإنـسـانـيـة و الاجـتـمـاعـيـة</a:t>
            </a:r>
            <a:br>
              <a:rPr lang="ar-DZ" sz="4400" b="1" dirty="0" smtClean="0">
                <a:latin typeface="Times New Roman" pitchFamily="18" charset="0"/>
                <a:cs typeface="Arial" pitchFamily="34" charset="0"/>
              </a:rPr>
            </a:br>
            <a:r>
              <a:rPr lang="ar-DZ" sz="4400" b="1" dirty="0" smtClean="0">
                <a:latin typeface="Times New Roman" pitchFamily="18" charset="0"/>
                <a:cs typeface="Arial" pitchFamily="34" charset="0"/>
              </a:rPr>
              <a:t>قـسـم عـلـوم الإعـلام و الاتـصـال</a:t>
            </a:r>
            <a:br>
              <a:rPr lang="ar-DZ" sz="4400" b="1" dirty="0" smtClean="0">
                <a:latin typeface="Times New Roman" pitchFamily="18" charset="0"/>
                <a:cs typeface="Arial" pitchFamily="34" charset="0"/>
              </a:rPr>
            </a:br>
            <a:r>
              <a:rPr lang="ar-DZ" sz="4000" dirty="0" smtClean="0">
                <a:solidFill>
                  <a:schemeClr val="tx1"/>
                </a:solidFill>
                <a:latin typeface="Times New Roman" pitchFamily="18" charset="0"/>
                <a:cs typeface="Arial" pitchFamily="34" charset="0"/>
              </a:rPr>
              <a:t/>
            </a:r>
            <a:br>
              <a:rPr lang="ar-DZ" sz="4000" dirty="0" smtClean="0">
                <a:solidFill>
                  <a:schemeClr val="tx1"/>
                </a:solidFill>
                <a:latin typeface="Times New Roman" pitchFamily="18" charset="0"/>
                <a:cs typeface="Arial" pitchFamily="34" charset="0"/>
              </a:rPr>
            </a:br>
            <a:r>
              <a:rPr lang="ar-DZ" sz="4000" dirty="0" smtClean="0">
                <a:solidFill>
                  <a:schemeClr val="tx1"/>
                </a:solidFill>
                <a:latin typeface="Times New Roman" pitchFamily="18" charset="0"/>
                <a:cs typeface="Arial" pitchFamily="34" charset="0"/>
              </a:rPr>
              <a:t>         </a:t>
            </a:r>
            <a:r>
              <a:rPr lang="ar-DZ" sz="4000" b="1" u="sng" dirty="0" smtClean="0">
                <a:solidFill>
                  <a:schemeClr val="tx1"/>
                </a:solidFill>
                <a:latin typeface="Times New Roman" pitchFamily="18" charset="0"/>
                <a:cs typeface="Arial" pitchFamily="34" charset="0"/>
              </a:rPr>
              <a:t>إ</a:t>
            </a:r>
            <a:r>
              <a:rPr lang="ar-DZ" sz="4000" b="1" dirty="0" smtClean="0">
                <a:solidFill>
                  <a:schemeClr val="tx1"/>
                </a:solidFill>
                <a:latin typeface="Times New Roman" pitchFamily="18" charset="0"/>
                <a:cs typeface="Arial" pitchFamily="34" charset="0"/>
              </a:rPr>
              <a:t>عدادالطالبين </a:t>
            </a:r>
            <a:r>
              <a:rPr lang="en-US" sz="4000" b="1" dirty="0" smtClean="0">
                <a:solidFill>
                  <a:schemeClr val="tx1"/>
                </a:solidFill>
                <a:latin typeface="Times New Roman" pitchFamily="18" charset="0"/>
                <a:cs typeface="Arial" pitchFamily="34" charset="0"/>
              </a:rPr>
              <a:t>:</a:t>
            </a:r>
            <a:r>
              <a:rPr lang="ar-DZ" sz="4000" b="1" dirty="0" smtClean="0">
                <a:solidFill>
                  <a:schemeClr val="tx1"/>
                </a:solidFill>
                <a:latin typeface="Times New Roman" pitchFamily="18" charset="0"/>
                <a:cs typeface="Arial" pitchFamily="34" charset="0"/>
              </a:rPr>
              <a:t>فطميي سعاد </a:t>
            </a:r>
            <a:r>
              <a:rPr lang="fr-FR" sz="4400" b="1" dirty="0" smtClean="0"/>
              <a:t>ichrakatamal89@gmail.com</a:t>
            </a:r>
            <a:r>
              <a:rPr lang="ar-DZ" sz="4400" b="1" dirty="0" smtClean="0">
                <a:solidFill>
                  <a:schemeClr val="tx1"/>
                </a:solidFill>
                <a:latin typeface="Times New Roman" pitchFamily="18" charset="0"/>
                <a:cs typeface="Arial" pitchFamily="34" charset="0"/>
              </a:rPr>
              <a:t>  </a:t>
            </a:r>
            <a:r>
              <a:rPr lang="ar-DZ" sz="4000" b="1" dirty="0" smtClean="0">
                <a:solidFill>
                  <a:schemeClr val="tx1"/>
                </a:solidFill>
                <a:latin typeface="Times New Roman" pitchFamily="18" charset="0"/>
                <a:cs typeface="Arial" pitchFamily="34" charset="0"/>
              </a:rPr>
              <a:t>                                                                                إشراف الأستاذ: ربوح ياسين    </a:t>
            </a:r>
            <a:r>
              <a:rPr lang="ar-DZ" sz="4000" dirty="0" smtClean="0">
                <a:solidFill>
                  <a:schemeClr val="tx1"/>
                </a:solidFill>
                <a:latin typeface="Times New Roman" pitchFamily="18" charset="0"/>
                <a:cs typeface="Arial" pitchFamily="34" charset="0"/>
              </a:rPr>
              <a:t/>
            </a:r>
            <a:br>
              <a:rPr lang="ar-DZ" sz="4000" dirty="0" smtClean="0">
                <a:solidFill>
                  <a:schemeClr val="tx1"/>
                </a:solidFill>
                <a:latin typeface="Times New Roman" pitchFamily="18" charset="0"/>
                <a:cs typeface="Arial" pitchFamily="34" charset="0"/>
              </a:rPr>
            </a:br>
            <a:r>
              <a:rPr lang="ar-DZ" sz="4000" dirty="0" smtClean="0">
                <a:solidFill>
                  <a:schemeClr val="tx1"/>
                </a:solidFill>
                <a:latin typeface="Times New Roman" pitchFamily="18" charset="0"/>
                <a:cs typeface="Arial" pitchFamily="34" charset="0"/>
              </a:rPr>
              <a:t>               ا</a:t>
            </a:r>
            <a:r>
              <a:rPr lang="ar-DZ" sz="4000" b="1" dirty="0" smtClean="0">
                <a:solidFill>
                  <a:schemeClr val="tx1"/>
                </a:solidFill>
                <a:latin typeface="Times New Roman" pitchFamily="18" charset="0"/>
                <a:cs typeface="Arial" pitchFamily="34" charset="0"/>
              </a:rPr>
              <a:t>لعمري احمد </a:t>
            </a:r>
            <a:r>
              <a:rPr lang="fr-FR" sz="4000" b="1" dirty="0" smtClean="0">
                <a:solidFill>
                  <a:schemeClr val="tx1"/>
                </a:solidFill>
                <a:latin typeface="Times New Roman" pitchFamily="18" charset="0"/>
                <a:cs typeface="Arial" pitchFamily="34" charset="0"/>
              </a:rPr>
              <a:t>ahamed.lamri@gmail.com</a:t>
            </a:r>
            <a:r>
              <a:rPr lang="ar-DZ" sz="4000" b="1" dirty="0" smtClean="0">
                <a:solidFill>
                  <a:schemeClr val="tx1"/>
                </a:solidFill>
                <a:latin typeface="Times New Roman" pitchFamily="18" charset="0"/>
                <a:cs typeface="Arial" pitchFamily="34" charset="0"/>
              </a:rPr>
              <a:t>                                                                                                           </a:t>
            </a:r>
            <a:r>
              <a:rPr lang="ar-DZ" sz="4000" dirty="0" smtClean="0">
                <a:latin typeface="Times New Roman" pitchFamily="18" charset="0"/>
                <a:cs typeface="Arial" pitchFamily="34" charset="0"/>
              </a:rPr>
              <a:t>.</a:t>
            </a:r>
            <a:endParaRPr lang="ar-DZ" sz="4000" dirty="0">
              <a:latin typeface="Times New Roman" pitchFamily="18" charset="0"/>
              <a:cs typeface="Arial" pitchFamily="34" charset="0"/>
            </a:endParaRPr>
          </a:p>
        </p:txBody>
      </p:sp>
      <p:sp>
        <p:nvSpPr>
          <p:cNvPr id="3" name="عنوان فرعي 2"/>
          <p:cNvSpPr>
            <a:spLocks noGrp="1"/>
          </p:cNvSpPr>
          <p:nvPr>
            <p:ph type="subTitle" idx="1"/>
          </p:nvPr>
        </p:nvSpPr>
        <p:spPr>
          <a:xfrm>
            <a:off x="15478921" y="7742142"/>
            <a:ext cx="13930410" cy="34290240"/>
          </a:xfrm>
          <a:blipFill>
            <a:blip r:embed="rId2"/>
            <a:tile tx="0" ty="0" sx="100000" sy="100000" flip="none" algn="tl"/>
          </a:blipFill>
        </p:spPr>
        <p:style>
          <a:lnRef idx="1">
            <a:schemeClr val="dk1"/>
          </a:lnRef>
          <a:fillRef idx="1002">
            <a:schemeClr val="lt1"/>
          </a:fillRef>
          <a:effectRef idx="1">
            <a:schemeClr val="dk1"/>
          </a:effectRef>
          <a:fontRef idx="minor">
            <a:schemeClr val="dk1"/>
          </a:fontRef>
        </p:style>
        <p:txBody>
          <a:bodyPr>
            <a:normAutofit/>
          </a:bodyPr>
          <a:lstStyle/>
          <a:p>
            <a:pPr algn="just"/>
            <a:endParaRPr lang="fr-FR" sz="4000" dirty="0" smtClean="0">
              <a:solidFill>
                <a:schemeClr val="tx1"/>
              </a:solidFill>
              <a:latin typeface="Times New Roman" pitchFamily="18" charset="0"/>
              <a:cs typeface="Arial" pitchFamily="34" charset="0"/>
            </a:endParaRPr>
          </a:p>
          <a:p>
            <a:pPr algn="r" rtl="1"/>
            <a:endParaRPr lang="ar-DZ" sz="4000" dirty="0" smtClean="0">
              <a:solidFill>
                <a:schemeClr val="tx1"/>
              </a:solidFill>
              <a:latin typeface="Times New Roman" pitchFamily="18" charset="0"/>
              <a:cs typeface="Arial" pitchFamily="34" charset="0"/>
            </a:endParaRPr>
          </a:p>
          <a:p>
            <a:pPr algn="r" rtl="1"/>
            <a:r>
              <a:rPr lang="ar-DZ" sz="4000" b="1" dirty="0" smtClean="0">
                <a:solidFill>
                  <a:schemeClr val="tx1"/>
                </a:solidFill>
              </a:rPr>
              <a:t>يشهد العالم الآن حقبة جديدة مثيرة من التقدم الإنساني نتيجة للتطورات العلمية والتكنولوجية المذهلة في مجالات متعددة أهمها مجال الكمبيوتر والاتصالات . وقد أدى هذا التطور إلى تغير جدري في ممارسة المهام الإدارية وأصبحنا نسمع بمصطلحات جديدة كالإدارة الالكترونية وغيرها من المفاهيم ويرجع الاهتمام في تحسين وزيادة الفعالية في الإدارة إلى الثورة الالكترونية حيث يتم تحويل كافة الأعمال والخدمات الإدارية التقليدية إلى أعمال وخدمات الالكترونية تنفد بسرعة عالية ودقة متناهية وما يطلق عليه إدارة بلا أوراق</a:t>
            </a:r>
            <a:r>
              <a:rPr lang="ar-DZ" sz="4000" b="1" dirty="0" smtClean="0">
                <a:solidFill>
                  <a:schemeClr val="tx1"/>
                </a:solidFill>
                <a:latin typeface="Times New Roman" pitchFamily="18" charset="0"/>
                <a:cs typeface="Arial" pitchFamily="34" charset="0"/>
              </a:rPr>
              <a:t>  </a:t>
            </a:r>
            <a:endParaRPr lang="fr-FR" sz="4000" b="1" dirty="0" smtClean="0">
              <a:solidFill>
                <a:schemeClr val="tx1"/>
              </a:solidFill>
              <a:latin typeface="Times New Roman" pitchFamily="18" charset="0"/>
              <a:cs typeface="Arial" pitchFamily="34" charset="0"/>
            </a:endParaRPr>
          </a:p>
          <a:p>
            <a:pPr algn="r"/>
            <a:r>
              <a:rPr lang="ar-DZ" sz="4000" dirty="0" smtClean="0"/>
              <a:t>.</a:t>
            </a:r>
            <a:endParaRPr lang="fr-FR" sz="4000" dirty="0" smtClean="0"/>
          </a:p>
          <a:p>
            <a:pPr algn="r"/>
            <a:endParaRPr lang="fr-FR" sz="4000" dirty="0" smtClean="0">
              <a:solidFill>
                <a:schemeClr val="tx1"/>
              </a:solidFill>
              <a:latin typeface="Times New Roman" pitchFamily="18" charset="0"/>
              <a:cs typeface="Arial" pitchFamily="34" charset="0"/>
            </a:endParaRPr>
          </a:p>
          <a:p>
            <a:pPr algn="r" rtl="1"/>
            <a:endParaRPr lang="ar-DZ" sz="4300" dirty="0" smtClean="0"/>
          </a:p>
          <a:p>
            <a:pPr algn="r" rtl="1"/>
            <a:r>
              <a:rPr lang="ar-DZ" sz="4000" b="1" dirty="0" smtClean="0">
                <a:solidFill>
                  <a:schemeClr val="tx1"/>
                </a:solidFill>
              </a:rPr>
              <a:t>لقد أفرزت الإدارة الالكترونية من خلال تطورها جملة من تغيرات على الخدمة العمومية منها شفافية ، سرعة في انجاز المعاملات للموظفين و الزبون حيث تنصب إشكالية البحث أساسا في محاولة الوقوف على دور الإدارة الالكترونية في تحسين الخدمة العامة ويمكن صياغة هذه الإشكالية في تساؤل الرئيسي :</a:t>
            </a:r>
          </a:p>
          <a:p>
            <a:pPr algn="r" rtl="1"/>
            <a:r>
              <a:rPr lang="ar-DZ" sz="4000" b="1" dirty="0" smtClean="0">
                <a:solidFill>
                  <a:schemeClr val="tx1"/>
                </a:solidFill>
              </a:rPr>
              <a:t> إلى أي مدي تساهم الإدارة الالكترونية في تحسين الخدمة العمومية ؟</a:t>
            </a:r>
            <a:endParaRPr lang="ar-DZ" sz="4000" b="1" dirty="0" smtClean="0">
              <a:solidFill>
                <a:schemeClr val="tx1"/>
              </a:solidFill>
              <a:latin typeface="Times New Roman" pitchFamily="18" charset="0"/>
              <a:cs typeface="Arial" pitchFamily="34" charset="0"/>
            </a:endParaRPr>
          </a:p>
          <a:p>
            <a:pPr algn="r" rtl="1"/>
            <a:endParaRPr lang="ar-DZ" sz="4000" dirty="0" smtClean="0">
              <a:solidFill>
                <a:schemeClr val="tx1"/>
              </a:solidFill>
              <a:latin typeface="Times New Roman" pitchFamily="18" charset="0"/>
              <a:cs typeface="Arial" pitchFamily="34" charset="0"/>
            </a:endParaRPr>
          </a:p>
          <a:p>
            <a:pPr algn="r" rtl="1"/>
            <a:endParaRPr lang="ar-DZ" sz="4000" dirty="0" smtClean="0">
              <a:solidFill>
                <a:schemeClr val="tx1"/>
              </a:solidFill>
              <a:latin typeface="Times New Roman" pitchFamily="18" charset="0"/>
              <a:cs typeface="Arial" pitchFamily="34" charset="0"/>
            </a:endParaRPr>
          </a:p>
          <a:p>
            <a:pPr algn="r" rtl="1"/>
            <a:endParaRPr lang="fr-FR" sz="4000" dirty="0" smtClean="0">
              <a:solidFill>
                <a:schemeClr val="tx1"/>
              </a:solidFill>
              <a:latin typeface="Times New Roman" pitchFamily="18" charset="0"/>
              <a:cs typeface="Arial" pitchFamily="34" charset="0"/>
            </a:endParaRPr>
          </a:p>
          <a:p>
            <a:pPr algn="r" rtl="1"/>
            <a:endParaRPr lang="ar-DZ" sz="4000" dirty="0" smtClean="0">
              <a:solidFill>
                <a:schemeClr val="tx1"/>
              </a:solidFill>
              <a:latin typeface="Times New Roman" pitchFamily="18" charset="0"/>
              <a:cs typeface="Arial" pitchFamily="34" charset="0"/>
            </a:endParaRPr>
          </a:p>
          <a:p>
            <a:pPr algn="r" rtl="1"/>
            <a:r>
              <a:rPr lang="fr-FR" sz="6000" dirty="0" smtClean="0">
                <a:solidFill>
                  <a:schemeClr val="tx1"/>
                </a:solidFill>
                <a:latin typeface="Times New Roman" pitchFamily="18" charset="0"/>
                <a:cs typeface="Arial" pitchFamily="34" charset="0"/>
              </a:rPr>
              <a:t>-</a:t>
            </a:r>
            <a:r>
              <a:rPr lang="ar-DZ" sz="4000" b="1" dirty="0" smtClean="0">
                <a:solidFill>
                  <a:schemeClr val="tx1"/>
                </a:solidFill>
                <a:latin typeface="Times New Roman" pitchFamily="18" charset="0"/>
                <a:cs typeface="Arial" pitchFamily="34" charset="0"/>
              </a:rPr>
              <a:t>ماهي أسباب ظهور الإدارة الالكترونية ؟</a:t>
            </a:r>
          </a:p>
          <a:p>
            <a:pPr algn="r" rtl="1"/>
            <a:r>
              <a:rPr lang="fr-FR" sz="6000" dirty="0" smtClean="0">
                <a:solidFill>
                  <a:schemeClr val="tx1"/>
                </a:solidFill>
                <a:latin typeface="Times New Roman" pitchFamily="18" charset="0"/>
                <a:cs typeface="Arial" pitchFamily="34" charset="0"/>
              </a:rPr>
              <a:t> -</a:t>
            </a:r>
            <a:r>
              <a:rPr lang="ar-DZ" sz="4000" b="1" dirty="0" smtClean="0">
                <a:solidFill>
                  <a:schemeClr val="tx1"/>
                </a:solidFill>
                <a:latin typeface="Times New Roman" pitchFamily="18" charset="0"/>
                <a:cs typeface="Arial" pitchFamily="34" charset="0"/>
              </a:rPr>
              <a:t>ما</a:t>
            </a:r>
            <a:r>
              <a:rPr lang="fr-FR" sz="4000" b="1" dirty="0" smtClean="0">
                <a:solidFill>
                  <a:schemeClr val="tx1"/>
                </a:solidFill>
                <a:latin typeface="Times New Roman" pitchFamily="18" charset="0"/>
                <a:cs typeface="Arial" pitchFamily="34" charset="0"/>
              </a:rPr>
              <a:t> </a:t>
            </a:r>
            <a:r>
              <a:rPr lang="ar-DZ" sz="4000" b="1" dirty="0" smtClean="0">
                <a:solidFill>
                  <a:schemeClr val="tx1"/>
                </a:solidFill>
                <a:latin typeface="Times New Roman" pitchFamily="18" charset="0"/>
                <a:cs typeface="Arial" pitchFamily="34" charset="0"/>
              </a:rPr>
              <a:t>مدى مساهمة الإدارة الالكترونية في تحقيق الفعالية والمرونة في خدمة الزبون ؟</a:t>
            </a:r>
          </a:p>
          <a:p>
            <a:pPr algn="r" rtl="1"/>
            <a:r>
              <a:rPr lang="fr-FR" sz="4000" b="1" dirty="0" smtClean="0">
                <a:solidFill>
                  <a:schemeClr val="tx1"/>
                </a:solidFill>
                <a:latin typeface="Times New Roman" pitchFamily="18" charset="0"/>
                <a:cs typeface="Arial" pitchFamily="34" charset="0"/>
              </a:rPr>
              <a:t> </a:t>
            </a:r>
            <a:r>
              <a:rPr lang="fr-FR" sz="6000" b="1" dirty="0" smtClean="0">
                <a:solidFill>
                  <a:schemeClr val="tx1"/>
                </a:solidFill>
                <a:latin typeface="Times New Roman" pitchFamily="18" charset="0"/>
                <a:cs typeface="Arial" pitchFamily="34" charset="0"/>
              </a:rPr>
              <a:t>-</a:t>
            </a:r>
            <a:r>
              <a:rPr lang="ar-DZ" sz="4000" b="1" dirty="0" smtClean="0">
                <a:solidFill>
                  <a:schemeClr val="tx1"/>
                </a:solidFill>
                <a:latin typeface="Times New Roman" pitchFamily="18" charset="0"/>
                <a:cs typeface="Arial" pitchFamily="34" charset="0"/>
              </a:rPr>
              <a:t>كيف أثرت الإدارة الالكترونية على مرد ودية موظفي قطاع البريد الاتصالات في الجزائر ؟</a:t>
            </a:r>
          </a:p>
          <a:p>
            <a:pPr algn="r" rtl="1"/>
            <a:endParaRPr lang="ar-DZ" sz="4000" dirty="0" smtClean="0">
              <a:solidFill>
                <a:schemeClr val="tx1"/>
              </a:solidFill>
              <a:latin typeface="Times New Roman" pitchFamily="18" charset="0"/>
              <a:cs typeface="Arial" pitchFamily="34" charset="0"/>
            </a:endParaRPr>
          </a:p>
          <a:p>
            <a:pPr algn="r" rtl="1"/>
            <a:endParaRPr lang="ar-DZ" sz="4000" dirty="0" smtClean="0">
              <a:solidFill>
                <a:schemeClr val="tx1"/>
              </a:solidFill>
              <a:latin typeface="Times New Roman" pitchFamily="18" charset="0"/>
              <a:cs typeface="Arial" pitchFamily="34" charset="0"/>
            </a:endParaRPr>
          </a:p>
          <a:p>
            <a:pPr algn="r" rtl="1"/>
            <a:endParaRPr lang="fr-FR" sz="4000" b="1" dirty="0" smtClean="0">
              <a:solidFill>
                <a:schemeClr val="tx1"/>
              </a:solidFill>
              <a:latin typeface="Times New Roman" pitchFamily="18" charset="0"/>
              <a:cs typeface="Arial" pitchFamily="34" charset="0"/>
            </a:endParaRPr>
          </a:p>
          <a:p>
            <a:pPr algn="r" rtl="1"/>
            <a:r>
              <a:rPr lang="fr-FR" sz="4000" b="1" dirty="0" smtClean="0">
                <a:solidFill>
                  <a:schemeClr val="tx1"/>
                </a:solidFill>
                <a:latin typeface="Times New Roman" pitchFamily="18" charset="0"/>
                <a:cs typeface="Arial" pitchFamily="34" charset="0"/>
              </a:rPr>
              <a:t> </a:t>
            </a:r>
            <a:r>
              <a:rPr lang="fr-FR" sz="6000" b="1" dirty="0" smtClean="0">
                <a:solidFill>
                  <a:schemeClr val="tx1"/>
                </a:solidFill>
                <a:latin typeface="Times New Roman" pitchFamily="18" charset="0"/>
                <a:cs typeface="Arial" pitchFamily="34" charset="0"/>
              </a:rPr>
              <a:t>-</a:t>
            </a:r>
            <a:r>
              <a:rPr lang="fr-FR" sz="4000" b="1" dirty="0" smtClean="0">
                <a:solidFill>
                  <a:schemeClr val="tx1"/>
                </a:solidFill>
                <a:latin typeface="Times New Roman" pitchFamily="18" charset="0"/>
                <a:cs typeface="Arial" pitchFamily="34" charset="0"/>
              </a:rPr>
              <a:t> </a:t>
            </a:r>
            <a:r>
              <a:rPr lang="ar-DZ" sz="4000" b="1" dirty="0" smtClean="0">
                <a:solidFill>
                  <a:schemeClr val="tx1"/>
                </a:solidFill>
                <a:latin typeface="Times New Roman" pitchFamily="18" charset="0"/>
                <a:cs typeface="Arial" pitchFamily="34" charset="0"/>
              </a:rPr>
              <a:t>هناك عدة أسباب أدت إلى ظهور الإدارة الالكترونية  أهمها ضعف الإدارة </a:t>
            </a:r>
            <a:r>
              <a:rPr lang="fr-FR" sz="4000" b="1" dirty="0" smtClean="0">
                <a:solidFill>
                  <a:schemeClr val="tx1"/>
                </a:solidFill>
                <a:latin typeface="Times New Roman" pitchFamily="18" charset="0"/>
                <a:cs typeface="Arial" pitchFamily="34" charset="0"/>
              </a:rPr>
              <a:t>   </a:t>
            </a:r>
          </a:p>
          <a:p>
            <a:pPr algn="r" rtl="1"/>
            <a:r>
              <a:rPr lang="fr-FR" sz="4000" b="1" dirty="0" smtClean="0">
                <a:solidFill>
                  <a:schemeClr val="tx1"/>
                </a:solidFill>
                <a:latin typeface="Times New Roman" pitchFamily="18" charset="0"/>
                <a:cs typeface="Arial" pitchFamily="34" charset="0"/>
              </a:rPr>
              <a:t> </a:t>
            </a:r>
            <a:r>
              <a:rPr lang="ar-DZ" sz="4000" b="1" dirty="0" smtClean="0">
                <a:solidFill>
                  <a:schemeClr val="tx1"/>
                </a:solidFill>
                <a:latin typeface="Times New Roman" pitchFamily="18" charset="0"/>
                <a:cs typeface="Arial" pitchFamily="34" charset="0"/>
              </a:rPr>
              <a:t>التقليدية وظهور وسائل الاتصال الحديثة.</a:t>
            </a:r>
            <a:endParaRPr lang="fr-FR" sz="4000" b="1" dirty="0" smtClean="0">
              <a:solidFill>
                <a:schemeClr val="tx1"/>
              </a:solidFill>
              <a:latin typeface="Times New Roman" pitchFamily="18" charset="0"/>
              <a:cs typeface="Arial" pitchFamily="34" charset="0"/>
            </a:endParaRPr>
          </a:p>
          <a:p>
            <a:pPr algn="r" rtl="1"/>
            <a:r>
              <a:rPr lang="fr-FR" sz="4000" b="1" dirty="0" smtClean="0">
                <a:solidFill>
                  <a:schemeClr val="tx1"/>
                </a:solidFill>
                <a:latin typeface="Times New Roman" pitchFamily="18" charset="0"/>
                <a:cs typeface="Arial" pitchFamily="34" charset="0"/>
              </a:rPr>
              <a:t> </a:t>
            </a:r>
            <a:r>
              <a:rPr lang="fr-FR" sz="6000" b="1" dirty="0" smtClean="0">
                <a:solidFill>
                  <a:schemeClr val="tx1"/>
                </a:solidFill>
                <a:latin typeface="Times New Roman" pitchFamily="18" charset="0"/>
                <a:cs typeface="Arial" pitchFamily="34" charset="0"/>
              </a:rPr>
              <a:t>- </a:t>
            </a:r>
            <a:r>
              <a:rPr lang="ar-DZ" sz="4000" b="1" dirty="0" smtClean="0">
                <a:solidFill>
                  <a:schemeClr val="tx1"/>
                </a:solidFill>
                <a:latin typeface="Times New Roman" pitchFamily="18" charset="0"/>
                <a:cs typeface="Arial" pitchFamily="34" charset="0"/>
              </a:rPr>
              <a:t>تساهم الإدارة الالكترونية في تحقيق الفعالية والمرونة والرضا لدى الزبون.</a:t>
            </a:r>
          </a:p>
          <a:p>
            <a:pPr algn="r" rtl="1"/>
            <a:r>
              <a:rPr lang="fr-FR" sz="6000" b="1" dirty="0" smtClean="0">
                <a:solidFill>
                  <a:schemeClr val="tx1"/>
                </a:solidFill>
                <a:latin typeface="Times New Roman" pitchFamily="18" charset="0"/>
                <a:cs typeface="Arial" pitchFamily="34" charset="0"/>
              </a:rPr>
              <a:t>-</a:t>
            </a:r>
            <a:r>
              <a:rPr lang="fr-FR" sz="4000" b="1" dirty="0" smtClean="0">
                <a:solidFill>
                  <a:schemeClr val="tx1"/>
                </a:solidFill>
                <a:latin typeface="Times New Roman" pitchFamily="18" charset="0"/>
                <a:cs typeface="Arial" pitchFamily="34" charset="0"/>
              </a:rPr>
              <a:t>  </a:t>
            </a:r>
            <a:r>
              <a:rPr lang="ar-DZ" sz="4000" b="1" dirty="0" smtClean="0">
                <a:solidFill>
                  <a:schemeClr val="tx1"/>
                </a:solidFill>
                <a:latin typeface="Times New Roman" pitchFamily="18" charset="0"/>
                <a:cs typeface="Arial" pitchFamily="34" charset="0"/>
              </a:rPr>
              <a:t> للإدارة الالكترونية دور كبير في تحسين مرد</a:t>
            </a:r>
            <a:r>
              <a:rPr lang="fr-FR" sz="4000" b="1" dirty="0" smtClean="0">
                <a:solidFill>
                  <a:schemeClr val="tx1"/>
                </a:solidFill>
                <a:latin typeface="Times New Roman" pitchFamily="18" charset="0"/>
                <a:cs typeface="Arial" pitchFamily="34" charset="0"/>
              </a:rPr>
              <a:t> </a:t>
            </a:r>
            <a:r>
              <a:rPr lang="ar-DZ" sz="4000" b="1" dirty="0" smtClean="0">
                <a:solidFill>
                  <a:schemeClr val="tx1"/>
                </a:solidFill>
                <a:latin typeface="Times New Roman" pitchFamily="18" charset="0"/>
                <a:cs typeface="Arial" pitchFamily="34" charset="0"/>
              </a:rPr>
              <a:t>ودية موظفي قطاع البريد اتصالات الجزائر .</a:t>
            </a:r>
          </a:p>
        </p:txBody>
      </p:sp>
      <p:sp>
        <p:nvSpPr>
          <p:cNvPr id="4" name="عنوان فرعي 2"/>
          <p:cNvSpPr txBox="1">
            <a:spLocks/>
          </p:cNvSpPr>
          <p:nvPr/>
        </p:nvSpPr>
        <p:spPr>
          <a:xfrm>
            <a:off x="762693" y="7670704"/>
            <a:ext cx="13930410" cy="34290240"/>
          </a:xfrm>
          <a:prstGeom prst="rect">
            <a:avLst/>
          </a:prstGeom>
          <a:blipFill>
            <a:blip r:embed="rId2"/>
            <a:tile tx="0" ty="0" sx="100000" sy="100000" flip="none" algn="tl"/>
          </a:blipFill>
        </p:spPr>
        <p:style>
          <a:lnRef idx="1">
            <a:schemeClr val="dk1"/>
          </a:lnRef>
          <a:fillRef idx="1002">
            <a:schemeClr val="lt1"/>
          </a:fillRef>
          <a:effectRef idx="1">
            <a:schemeClr val="dk1"/>
          </a:effectRef>
          <a:fontRef idx="minor">
            <a:schemeClr val="dk1"/>
          </a:fontRef>
        </p:style>
        <p:txBody>
          <a:bodyPr vert="horz" lIns="417232" tIns="208616" rIns="417232" bIns="208616" rtlCol="1">
            <a:normAutofit/>
          </a:bodyPr>
          <a:lstStyle/>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r>
              <a:rPr lang="ar-DZ" sz="4000" dirty="0" smtClean="0">
                <a:latin typeface="Times New Roman" pitchFamily="18" charset="0"/>
                <a:cs typeface="Arial" pitchFamily="34" charset="0"/>
              </a:rPr>
              <a:t>   </a:t>
            </a:r>
            <a:endParaRPr lang="fr-FR" sz="4000" dirty="0" smtClean="0">
              <a:latin typeface="Times New Roman" pitchFamily="18" charset="0"/>
              <a:cs typeface="Arial" pitchFamily="34" charset="0"/>
            </a:endParaRPr>
          </a:p>
          <a:p>
            <a:pPr algn="just">
              <a:spcBef>
                <a:spcPct val="20000"/>
              </a:spcBef>
              <a:defRPr/>
            </a:pPr>
            <a:endParaRPr lang="fr-FR" sz="4000" b="1" dirty="0" smtClean="0"/>
          </a:p>
          <a:p>
            <a:pPr algn="just">
              <a:spcBef>
                <a:spcPct val="20000"/>
              </a:spcBef>
              <a:defRPr/>
            </a:pPr>
            <a:r>
              <a:rPr lang="ar-DZ" sz="4000" b="1" dirty="0" smtClean="0"/>
              <a:t>منهج الدراسة : تفرض طبيعة الموضوع توظيف المنهج الوصفي الذي يركز على الوصف الدقيق والتفصيلي لظاهرة للحصول على نتائج علمية بطريقة موضوعية.</a:t>
            </a:r>
          </a:p>
          <a:p>
            <a:pPr lvl="0" algn="just">
              <a:spcBef>
                <a:spcPct val="20000"/>
              </a:spcBef>
              <a:defRPr/>
            </a:pPr>
            <a:endParaRPr lang="fr-FR" sz="4000" dirty="0" smtClean="0">
              <a:latin typeface="Times New Roman" pitchFamily="18" charset="0"/>
              <a:cs typeface="Arial" pitchFamily="34" charset="0"/>
            </a:endParaRPr>
          </a:p>
          <a:p>
            <a:pPr lvl="0" algn="just">
              <a:spcBef>
                <a:spcPct val="20000"/>
              </a:spcBef>
              <a:defRPr/>
            </a:pPr>
            <a:endParaRPr lang="fr-FR"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endParaRPr lang="ar-DZ" sz="4000" dirty="0" smtClean="0"/>
          </a:p>
          <a:p>
            <a:r>
              <a:rPr lang="ar-SA" sz="4000" b="1" dirty="0" smtClean="0"/>
              <a:t>تتحدد أدوات البحث حسب نوع المنهج المتبع، ولأننا اعتمدنا في دراستنا على</a:t>
            </a:r>
            <a:endParaRPr lang="fr-FR" sz="4000" b="1" dirty="0" smtClean="0"/>
          </a:p>
          <a:p>
            <a:r>
              <a:rPr lang="ar-DZ" sz="4000" b="1" dirty="0" smtClean="0"/>
              <a:t>ال</a:t>
            </a:r>
            <a:r>
              <a:rPr lang="ar-SA" sz="4000" b="1" dirty="0" smtClean="0"/>
              <a:t>منهج </a:t>
            </a:r>
            <a:r>
              <a:rPr lang="ar-DZ" sz="4000" b="1" dirty="0" smtClean="0"/>
              <a:t>الوصفي التحليلي </a:t>
            </a:r>
            <a:r>
              <a:rPr lang="ar-SA" sz="4000" b="1" dirty="0" smtClean="0"/>
              <a:t>ف</a:t>
            </a:r>
            <a:r>
              <a:rPr lang="ar-DZ" sz="4000" b="1" dirty="0" smtClean="0"/>
              <a:t>إن</a:t>
            </a:r>
            <a:r>
              <a:rPr lang="ar-SA" sz="4000" b="1" dirty="0" smtClean="0"/>
              <a:t> أهم الأدوات المناسبة لتجميع البيانا</a:t>
            </a:r>
            <a:r>
              <a:rPr lang="ar-DZ" sz="4000" b="1" dirty="0" smtClean="0"/>
              <a:t>ت لهذا المنهج  هوا</a:t>
            </a:r>
            <a:r>
              <a:rPr lang="ar-SA" sz="4000" b="1" dirty="0" smtClean="0"/>
              <a:t>لاستبيان</a:t>
            </a:r>
            <a:r>
              <a:rPr lang="ar-DZ" sz="4000" b="1" dirty="0" smtClean="0"/>
              <a:t> والمقابلة .</a:t>
            </a:r>
          </a:p>
          <a:p>
            <a:r>
              <a:rPr lang="ar-DZ" sz="4000" b="1" dirty="0" smtClean="0"/>
              <a:t>الاستبيان: هو مجموعة من الأسئلة المتنوعة والتي ترتبط يبعضها البعض بشكل يحقق الهدف الذي يسعي إليه الباحث من خلال المشكلة التي يطرحها بحثه ولقد صممنا استبيان الدراسة لجمع البيانات الميدانية .</a:t>
            </a:r>
          </a:p>
          <a:p>
            <a:r>
              <a:rPr lang="ar-DZ" sz="4000" b="1" dirty="0" smtClean="0"/>
              <a:t>إجراء مقابلات مع الموظفين والعاملين.</a:t>
            </a:r>
            <a:r>
              <a:rPr lang="ar-SA" sz="4000" dirty="0" smtClean="0"/>
              <a:t> </a:t>
            </a:r>
            <a:endParaRPr lang="ar-DZ" sz="4000" dirty="0" smtClean="0"/>
          </a:p>
          <a:p>
            <a:r>
              <a:rPr lang="ar-SA" sz="4000" b="1" dirty="0" smtClean="0"/>
              <a:t>المقابلة </a:t>
            </a:r>
            <a:r>
              <a:rPr lang="ar-DZ" sz="4000" b="1" dirty="0" smtClean="0"/>
              <a:t>:</a:t>
            </a:r>
            <a:r>
              <a:rPr lang="ar-SA" sz="4000" b="1" dirty="0" smtClean="0"/>
              <a:t>هي محادثة أو حوار موجه بين الباحث من جهة وشخص أو أشخاص آخرين من جهة أخرى بغرض جمع المعلومات اللازمة للبحث</a:t>
            </a:r>
            <a:r>
              <a:rPr lang="ar-DZ" sz="4000" b="1" dirty="0" smtClean="0"/>
              <a:t>.</a:t>
            </a:r>
            <a:endParaRPr lang="fr-FR" sz="4000" b="1" dirty="0" smtClean="0"/>
          </a:p>
          <a:p>
            <a:pPr lvl="0" algn="just">
              <a:spcBef>
                <a:spcPct val="20000"/>
              </a:spcBef>
              <a:defRPr/>
            </a:pPr>
            <a:endParaRPr lang="fr-FR"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r>
              <a:rPr lang="ar-DZ" sz="4000" b="1" dirty="0" smtClean="0">
                <a:latin typeface="Times New Roman" pitchFamily="18" charset="0"/>
                <a:cs typeface="Arial" pitchFamily="34" charset="0"/>
              </a:rPr>
              <a:t> </a:t>
            </a:r>
            <a:endParaRPr lang="fr-FR" sz="4000" b="1" dirty="0" smtClean="0">
              <a:latin typeface="Times New Roman" pitchFamily="18" charset="0"/>
              <a:cs typeface="Arial" pitchFamily="34" charset="0"/>
            </a:endParaRPr>
          </a:p>
          <a:p>
            <a:endParaRPr lang="ar-DZ" sz="4000" b="1" dirty="0" smtClean="0">
              <a:latin typeface="Times New Roman" pitchFamily="18" charset="0"/>
              <a:cs typeface="Arial" pitchFamily="34" charset="0"/>
            </a:endParaRPr>
          </a:p>
          <a:p>
            <a:r>
              <a:rPr lang="ar-DZ" sz="4000" b="1" dirty="0" smtClean="0">
                <a:latin typeface="Times New Roman" pitchFamily="18" charset="0"/>
                <a:cs typeface="Arial" pitchFamily="34" charset="0"/>
              </a:rPr>
              <a:t>يعتبر مجتمع البحث ّ:هو</a:t>
            </a:r>
            <a:r>
              <a:rPr lang="ar-SA" sz="4000" b="1" dirty="0" smtClean="0"/>
              <a:t>جميع مفردات الظاهرة التي يقوم بدراستها الباحث</a:t>
            </a:r>
            <a:r>
              <a:rPr lang="ar-DZ" sz="4000" b="1" dirty="0" smtClean="0"/>
              <a:t> .</a:t>
            </a:r>
          </a:p>
          <a:p>
            <a:r>
              <a:rPr lang="ar-DZ" sz="4000" b="1" dirty="0" smtClean="0"/>
              <a:t>ويتكون مجتمع الدراسة لموضوعنا من</a:t>
            </a:r>
            <a:r>
              <a:rPr lang="ar-DZ" sz="4000" b="1" dirty="0" smtClean="0">
                <a:latin typeface="Times New Roman" pitchFamily="18" charset="0"/>
                <a:cs typeface="Arial" pitchFamily="34" charset="0"/>
              </a:rPr>
              <a:t>، موظفين وزبائن لقطاع بريد اتصالات الجزائر.</a:t>
            </a:r>
            <a:endParaRPr lang="fr-FR" sz="4000" b="1" dirty="0" smtClean="0"/>
          </a:p>
          <a:p>
            <a:r>
              <a:rPr lang="ar-DZ" sz="4000" b="1" dirty="0" smtClean="0">
                <a:latin typeface="Times New Roman" pitchFamily="18" charset="0"/>
                <a:cs typeface="Arial" pitchFamily="34" charset="0"/>
              </a:rPr>
              <a:t>ومن خلال هذا المجتمع اختارنا العينة العشوائية </a:t>
            </a:r>
            <a:r>
              <a:rPr lang="fr-FR" sz="4000" b="1" dirty="0" smtClean="0">
                <a:latin typeface="Times New Roman" pitchFamily="18" charset="0"/>
                <a:cs typeface="Arial" pitchFamily="34" charset="0"/>
              </a:rPr>
              <a:t> </a:t>
            </a:r>
            <a:r>
              <a:rPr lang="ar-DZ" sz="4000" b="1" dirty="0" smtClean="0">
                <a:latin typeface="Times New Roman" pitchFamily="18" charset="0"/>
                <a:cs typeface="Arial" pitchFamily="34" charset="0"/>
              </a:rPr>
              <a:t>المنتظمة</a:t>
            </a:r>
            <a:r>
              <a:rPr lang="fr-FR" sz="4000" b="1" dirty="0" smtClean="0">
                <a:latin typeface="Times New Roman" pitchFamily="18" charset="0"/>
                <a:cs typeface="Arial" pitchFamily="34" charset="0"/>
              </a:rPr>
              <a:t> </a:t>
            </a:r>
            <a:r>
              <a:rPr lang="ar-DZ" sz="4000" b="1" dirty="0" smtClean="0">
                <a:latin typeface="Times New Roman" pitchFamily="18" charset="0"/>
                <a:cs typeface="Arial" pitchFamily="34" charset="0"/>
              </a:rPr>
              <a:t>التي تناسب هذا الموضوع .</a:t>
            </a:r>
            <a:endParaRPr lang="ar-DZ" sz="4000" dirty="0" smtClean="0">
              <a:latin typeface="Times New Roman" pitchFamily="18" charset="0"/>
              <a:cs typeface="Arial" pitchFamily="34" charset="0"/>
            </a:endParaRPr>
          </a:p>
          <a:p>
            <a:pPr lvl="0" algn="just">
              <a:spcBef>
                <a:spcPct val="20000"/>
              </a:spcBef>
              <a:defRPr/>
            </a:pPr>
            <a:endParaRPr lang="fr-FR"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fr-FR"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r>
              <a:rPr lang="ar-DZ" sz="4000" b="1" dirty="0" smtClean="0">
                <a:latin typeface="Times New Roman" pitchFamily="18" charset="0"/>
                <a:cs typeface="Arial" pitchFamily="34" charset="0"/>
              </a:rPr>
              <a:t>بعد جمع استمارات من طرف المبحوثين وإجراء بعض المقابلات وتحليلها توصلنا إلى النتائج المتوقعة التالية: </a:t>
            </a:r>
          </a:p>
          <a:p>
            <a:pPr lvl="0" algn="just">
              <a:spcBef>
                <a:spcPct val="20000"/>
              </a:spcBef>
              <a:defRPr/>
            </a:pPr>
            <a:r>
              <a:rPr lang="ar-DZ" sz="4000" b="1" dirty="0" smtClean="0">
                <a:latin typeface="Times New Roman" pitchFamily="18" charset="0"/>
                <a:cs typeface="Arial" pitchFamily="34" charset="0"/>
              </a:rPr>
              <a:t>- إن تطبيق الإدارة الالكترونية كآلية لتحسين الخدمة العمومية يمثل استراتيجة محورية تضفي نتائج ايجابية تتجلي معاييرها في الشفافية ، استمرارية الخدمات السرعة ، الدقة والوضوح في البيانات  .</a:t>
            </a:r>
          </a:p>
          <a:p>
            <a:pPr lvl="0" algn="just">
              <a:spcBef>
                <a:spcPct val="20000"/>
              </a:spcBef>
              <a:defRPr/>
            </a:pPr>
            <a:r>
              <a:rPr lang="ar-DZ" sz="4000" b="1" dirty="0" smtClean="0">
                <a:latin typeface="Times New Roman" pitchFamily="18" charset="0"/>
                <a:cs typeface="Arial" pitchFamily="34" charset="0"/>
              </a:rPr>
              <a:t>- سرعة الاستجابة في الخدمات العامة لالكترونية المقدمة لزبائن </a:t>
            </a:r>
          </a:p>
          <a:p>
            <a:pPr lvl="0" algn="just">
              <a:spcBef>
                <a:spcPct val="20000"/>
              </a:spcBef>
              <a:defRPr/>
            </a:pPr>
            <a:r>
              <a:rPr lang="ar-DZ" sz="4000" b="1" dirty="0" smtClean="0">
                <a:latin typeface="Times New Roman" pitchFamily="18" charset="0"/>
                <a:cs typeface="Arial" pitchFamily="34" charset="0"/>
              </a:rPr>
              <a:t>- رفع مستوي الخدمة العمومية في قطاع البريد اتصالات الجزائر.</a:t>
            </a:r>
          </a:p>
        </p:txBody>
      </p:sp>
      <p:cxnSp>
        <p:nvCxnSpPr>
          <p:cNvPr id="6" name="رابط مستقيم 5"/>
          <p:cNvCxnSpPr/>
          <p:nvPr/>
        </p:nvCxnSpPr>
        <p:spPr>
          <a:xfrm rot="5400000">
            <a:off x="-2166265" y="24815824"/>
            <a:ext cx="34433116" cy="1588"/>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7" name="Picture 2" descr="C:\Users\lenovo\Desktop\شعار جامعة ورقلة.png"/>
          <p:cNvPicPr>
            <a:picLocks noChangeAspect="1" noChangeArrowheads="1"/>
          </p:cNvPicPr>
          <p:nvPr/>
        </p:nvPicPr>
        <p:blipFill>
          <a:blip r:embed="rId3" cstate="print"/>
          <a:srcRect/>
          <a:stretch>
            <a:fillRect/>
          </a:stretch>
        </p:blipFill>
        <p:spPr bwMode="auto">
          <a:xfrm>
            <a:off x="905569" y="455466"/>
            <a:ext cx="4379172" cy="4000528"/>
          </a:xfrm>
          <a:prstGeom prst="ellipse">
            <a:avLst/>
          </a:prstGeom>
          <a:noFill/>
        </p:spPr>
      </p:pic>
      <p:pic>
        <p:nvPicPr>
          <p:cNvPr id="8" name="Picture 2" descr="C:\Users\lenovo\Desktop\شعار جامعة ورقلة.png"/>
          <p:cNvPicPr>
            <a:picLocks noChangeAspect="1" noChangeArrowheads="1"/>
          </p:cNvPicPr>
          <p:nvPr/>
        </p:nvPicPr>
        <p:blipFill>
          <a:blip r:embed="rId3" cstate="print"/>
          <a:srcRect/>
          <a:stretch>
            <a:fillRect/>
          </a:stretch>
        </p:blipFill>
        <p:spPr bwMode="auto">
          <a:xfrm>
            <a:off x="24980175" y="526904"/>
            <a:ext cx="4379172" cy="4000528"/>
          </a:xfrm>
          <a:prstGeom prst="ellipse">
            <a:avLst/>
          </a:prstGeom>
          <a:noFill/>
        </p:spPr>
      </p:pic>
      <p:sp>
        <p:nvSpPr>
          <p:cNvPr id="24" name="ZoneTexte 23"/>
          <p:cNvSpPr txBox="1"/>
          <p:nvPr/>
        </p:nvSpPr>
        <p:spPr>
          <a:xfrm>
            <a:off x="15625787" y="28155552"/>
            <a:ext cx="13465496" cy="13942278"/>
          </a:xfrm>
          <a:prstGeom prst="rect">
            <a:avLst/>
          </a:prstGeom>
          <a:noFill/>
        </p:spPr>
        <p:txBody>
          <a:bodyPr wrap="square" rtlCol="0">
            <a:spAutoFit/>
          </a:bodyPr>
          <a:lstStyle/>
          <a:p>
            <a:endParaRPr lang="ar-DZ" sz="4000" dirty="0" smtClean="0"/>
          </a:p>
          <a:p>
            <a:endParaRPr lang="ar-DZ" sz="4000" dirty="0" smtClean="0"/>
          </a:p>
          <a:p>
            <a:endParaRPr lang="ar-DZ" sz="4000" dirty="0" smtClean="0"/>
          </a:p>
          <a:p>
            <a:endParaRPr lang="ar-DZ" sz="4000" dirty="0" smtClean="0"/>
          </a:p>
          <a:p>
            <a:endParaRPr lang="ar-DZ" sz="4000" dirty="0" smtClean="0"/>
          </a:p>
          <a:p>
            <a:endParaRPr lang="fr-FR" sz="4000" dirty="0" smtClean="0"/>
          </a:p>
          <a:p>
            <a:endParaRPr lang="fr-FR" sz="4000" dirty="0" smtClean="0"/>
          </a:p>
          <a:p>
            <a:endParaRPr lang="fr-FR" sz="4000" dirty="0" smtClean="0"/>
          </a:p>
          <a:p>
            <a:endParaRPr lang="fr-FR" sz="4000" dirty="0" smtClean="0"/>
          </a:p>
          <a:p>
            <a:endParaRPr lang="ar-DZ" sz="4000" dirty="0" smtClean="0"/>
          </a:p>
          <a:p>
            <a:endParaRPr lang="ar-DZ" sz="4000" dirty="0" smtClean="0"/>
          </a:p>
          <a:p>
            <a:endParaRPr lang="ar-DZ" sz="4000" dirty="0" smtClean="0"/>
          </a:p>
          <a:p>
            <a:endParaRPr lang="ar-DZ" sz="4000" dirty="0" smtClean="0"/>
          </a:p>
          <a:p>
            <a:r>
              <a:rPr lang="ar-DZ" sz="4000" b="1" dirty="0" smtClean="0"/>
              <a:t>نحاول من خلال دراستنا لهذا الموضوع تحقيق جملة من الأهداف التالية :</a:t>
            </a:r>
            <a:endParaRPr lang="fr-FR" sz="4000" b="1" dirty="0" smtClean="0"/>
          </a:p>
          <a:p>
            <a:endParaRPr lang="fr-FR" sz="4000" b="1" dirty="0" smtClean="0"/>
          </a:p>
          <a:p>
            <a:r>
              <a:rPr lang="fr-FR" sz="6000" b="1" dirty="0" smtClean="0"/>
              <a:t>-  </a:t>
            </a:r>
            <a:r>
              <a:rPr lang="ar-DZ" sz="6000" b="1" dirty="0" smtClean="0"/>
              <a:t> </a:t>
            </a:r>
            <a:r>
              <a:rPr lang="ar-DZ" sz="4000" b="1" dirty="0" smtClean="0"/>
              <a:t>رسم صورة واضحة لمفهوم الإدارة الالكترونية.</a:t>
            </a:r>
            <a:r>
              <a:rPr lang="fr-FR" sz="4000" b="1" dirty="0" smtClean="0"/>
              <a:t>     </a:t>
            </a:r>
          </a:p>
          <a:p>
            <a:endParaRPr lang="fr-FR" sz="4000" b="1" dirty="0" smtClean="0"/>
          </a:p>
          <a:p>
            <a:r>
              <a:rPr lang="fr-FR" sz="4000" b="1" dirty="0" smtClean="0"/>
              <a:t>- </a:t>
            </a:r>
            <a:r>
              <a:rPr lang="ar-DZ" sz="4000" b="1" dirty="0" smtClean="0"/>
              <a:t> إبراز مدى مساهمة نجاح الإدارة الالكترونية كآلية في تحسين الخدمة العمومية.</a:t>
            </a:r>
            <a:endParaRPr lang="fr-FR" sz="4000" b="1" dirty="0" smtClean="0"/>
          </a:p>
          <a:p>
            <a:endParaRPr lang="fr-FR" sz="4000" b="1" dirty="0" smtClean="0"/>
          </a:p>
          <a:p>
            <a:r>
              <a:rPr lang="ar-DZ" sz="4000" b="1" dirty="0" smtClean="0"/>
              <a:t> </a:t>
            </a:r>
            <a:r>
              <a:rPr lang="fr-FR" sz="4000" b="1" dirty="0" smtClean="0"/>
              <a:t>-</a:t>
            </a:r>
            <a:r>
              <a:rPr lang="ar-DZ" sz="4000" b="1" dirty="0" smtClean="0"/>
              <a:t> أثراء الرصيد المكتبي بالدراسات الحديثة خاصة  في بحوث الإدارة الالكترونية.</a:t>
            </a:r>
            <a:endParaRPr lang="fr-FR" sz="4000" b="1" dirty="0" smtClean="0"/>
          </a:p>
          <a:p>
            <a:endParaRPr lang="ar-DZ" sz="4000" dirty="0" smtClean="0"/>
          </a:p>
          <a:p>
            <a:r>
              <a:rPr lang="ar-DZ" sz="4000" dirty="0" smtClean="0"/>
              <a:t> </a:t>
            </a:r>
            <a:endParaRPr lang="fr-FR" sz="4000" dirty="0"/>
          </a:p>
        </p:txBody>
      </p:sp>
      <p:sp>
        <p:nvSpPr>
          <p:cNvPr id="21" name="Éclair 20"/>
          <p:cNvSpPr/>
          <p:nvPr/>
        </p:nvSpPr>
        <p:spPr>
          <a:xfrm>
            <a:off x="29123579" y="8956588"/>
            <a:ext cx="285752" cy="45719"/>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3" name="Ruban vers le bas 22"/>
          <p:cNvSpPr/>
          <p:nvPr/>
        </p:nvSpPr>
        <p:spPr>
          <a:xfrm>
            <a:off x="15550359" y="7742142"/>
            <a:ext cx="13716096" cy="1643074"/>
          </a:xfrm>
          <a:prstGeom prst="ribbon">
            <a:avLst>
              <a:gd name="adj1" fmla="val 12611"/>
              <a:gd name="adj2"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dirty="0" smtClean="0"/>
              <a:t>مقدمة</a:t>
            </a:r>
            <a:endParaRPr lang="fr-FR" sz="6000" dirty="0"/>
          </a:p>
        </p:txBody>
      </p:sp>
      <p:sp>
        <p:nvSpPr>
          <p:cNvPr id="31" name="Ruban vers le bas 30"/>
          <p:cNvSpPr/>
          <p:nvPr/>
        </p:nvSpPr>
        <p:spPr>
          <a:xfrm>
            <a:off x="15621797" y="20029478"/>
            <a:ext cx="13501782" cy="1928826"/>
          </a:xfrm>
          <a:prstGeom prst="ribbon">
            <a:avLst>
              <a:gd name="adj1" fmla="val 27103"/>
              <a:gd name="adj2"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t>التساؤلات الفرعية</a:t>
            </a:r>
            <a:endParaRPr lang="fr-FR" sz="6000" b="1" dirty="0"/>
          </a:p>
        </p:txBody>
      </p:sp>
      <p:sp>
        <p:nvSpPr>
          <p:cNvPr id="32" name="Ruban vers le bas 31"/>
          <p:cNvSpPr/>
          <p:nvPr/>
        </p:nvSpPr>
        <p:spPr>
          <a:xfrm>
            <a:off x="15621797" y="27030402"/>
            <a:ext cx="13358906" cy="1928826"/>
          </a:xfrm>
          <a:prstGeom prst="ribbon">
            <a:avLst>
              <a:gd name="adj1" fmla="val 33333"/>
              <a:gd name="adj2"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t>الفرضيات</a:t>
            </a:r>
            <a:endParaRPr lang="fr-FR" sz="6000" b="1" dirty="0"/>
          </a:p>
        </p:txBody>
      </p:sp>
      <p:sp>
        <p:nvSpPr>
          <p:cNvPr id="33" name="Ruban vers le bas 32"/>
          <p:cNvSpPr/>
          <p:nvPr/>
        </p:nvSpPr>
        <p:spPr>
          <a:xfrm>
            <a:off x="15621797" y="33817012"/>
            <a:ext cx="13501782" cy="1714512"/>
          </a:xfrm>
          <a:prstGeom prst="ribb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t>أهداف الدراسة</a:t>
            </a:r>
            <a:endParaRPr lang="fr-FR" sz="6000" b="1" dirty="0"/>
          </a:p>
        </p:txBody>
      </p:sp>
      <p:sp>
        <p:nvSpPr>
          <p:cNvPr id="34" name="Ruban vers le bas 33"/>
          <p:cNvSpPr/>
          <p:nvPr/>
        </p:nvSpPr>
        <p:spPr>
          <a:xfrm>
            <a:off x="1048445" y="7670704"/>
            <a:ext cx="13358906" cy="1643074"/>
          </a:xfrm>
          <a:prstGeom prst="ribb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t>منهج الدراسة</a:t>
            </a:r>
            <a:endParaRPr lang="fr-FR" sz="6000" b="1" dirty="0"/>
          </a:p>
        </p:txBody>
      </p:sp>
      <p:sp>
        <p:nvSpPr>
          <p:cNvPr id="35" name="Ruban vers le bas 34"/>
          <p:cNvSpPr/>
          <p:nvPr/>
        </p:nvSpPr>
        <p:spPr>
          <a:xfrm>
            <a:off x="834131" y="12457050"/>
            <a:ext cx="13930410" cy="2143140"/>
          </a:xfrm>
          <a:prstGeom prst="ribbon">
            <a:avLst>
              <a:gd name="adj1" fmla="val 24343"/>
              <a:gd name="adj2"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t>أدوات البحث</a:t>
            </a:r>
            <a:endParaRPr lang="fr-FR" sz="6000" b="1" dirty="0"/>
          </a:p>
        </p:txBody>
      </p:sp>
      <p:sp>
        <p:nvSpPr>
          <p:cNvPr id="36" name="Ruban vers le bas 35"/>
          <p:cNvSpPr/>
          <p:nvPr/>
        </p:nvSpPr>
        <p:spPr>
          <a:xfrm>
            <a:off x="834131" y="20672420"/>
            <a:ext cx="13930410" cy="1857388"/>
          </a:xfrm>
          <a:prstGeom prst="ribbon">
            <a:avLst>
              <a:gd name="adj1" fmla="val 16666"/>
              <a:gd name="adj2"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t>مجتمع البحث وعينة الدراسة</a:t>
            </a:r>
            <a:endParaRPr lang="fr-FR" sz="6000" b="1" dirty="0"/>
          </a:p>
        </p:txBody>
      </p:sp>
      <p:sp>
        <p:nvSpPr>
          <p:cNvPr id="38" name="Ruban vers le bas 37"/>
          <p:cNvSpPr/>
          <p:nvPr/>
        </p:nvSpPr>
        <p:spPr>
          <a:xfrm>
            <a:off x="905569" y="26744650"/>
            <a:ext cx="13287468" cy="1571636"/>
          </a:xfrm>
          <a:prstGeom prst="ribb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t>الدراسة</a:t>
            </a:r>
            <a:r>
              <a:rPr lang="ar-DZ" sz="6000" dirty="0" smtClean="0"/>
              <a:t> </a:t>
            </a:r>
            <a:r>
              <a:rPr lang="ar-DZ" sz="6000" b="1" dirty="0" smtClean="0"/>
              <a:t>التطبيقية</a:t>
            </a:r>
            <a:endParaRPr lang="fr-FR" sz="6000" b="1" dirty="0"/>
          </a:p>
        </p:txBody>
      </p:sp>
      <p:sp>
        <p:nvSpPr>
          <p:cNvPr id="28" name="شريط إلى الأسفل 27"/>
          <p:cNvSpPr/>
          <p:nvPr/>
        </p:nvSpPr>
        <p:spPr>
          <a:xfrm>
            <a:off x="691255" y="34031326"/>
            <a:ext cx="13930410" cy="1714512"/>
          </a:xfrm>
          <a:prstGeom prst="ribbon">
            <a:avLst>
              <a:gd name="adj1" fmla="val 28110"/>
              <a:gd name="adj2" fmla="val 50000"/>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t>الأشكال والبيانات</a:t>
            </a:r>
            <a:endParaRPr lang="fr-FR" sz="6000" b="1" dirty="0"/>
          </a:p>
        </p:txBody>
      </p:sp>
      <p:sp>
        <p:nvSpPr>
          <p:cNvPr id="29" name="شريط إلى الأسفل 28"/>
          <p:cNvSpPr/>
          <p:nvPr/>
        </p:nvSpPr>
        <p:spPr>
          <a:xfrm>
            <a:off x="15764673" y="13671496"/>
            <a:ext cx="13644658" cy="1898532"/>
          </a:xfrm>
          <a:prstGeom prst="ribbon">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6000" b="1" dirty="0" smtClean="0"/>
              <a:t>الإشكالية</a:t>
            </a:r>
            <a:endParaRPr lang="fr-FR" sz="6000" b="1" dirty="0"/>
          </a:p>
        </p:txBody>
      </p:sp>
      <p:pic>
        <p:nvPicPr>
          <p:cNvPr id="22" name="صورة 21" descr="تجارة-الكترونية.jpg"/>
          <p:cNvPicPr>
            <a:picLocks noChangeAspect="1"/>
          </p:cNvPicPr>
          <p:nvPr/>
        </p:nvPicPr>
        <p:blipFill>
          <a:blip r:embed="rId4"/>
          <a:stretch>
            <a:fillRect/>
          </a:stretch>
        </p:blipFill>
        <p:spPr>
          <a:xfrm>
            <a:off x="834131" y="35817276"/>
            <a:ext cx="6786610" cy="6143668"/>
          </a:xfrm>
          <a:prstGeom prst="rect">
            <a:avLst/>
          </a:prstGeom>
        </p:spPr>
      </p:pic>
      <p:pic>
        <p:nvPicPr>
          <p:cNvPr id="25" name="صورة 24" descr="dahab-shop (1).jpg"/>
          <p:cNvPicPr>
            <a:picLocks noChangeAspect="1"/>
          </p:cNvPicPr>
          <p:nvPr/>
        </p:nvPicPr>
        <p:blipFill>
          <a:blip r:embed="rId5"/>
          <a:stretch>
            <a:fillRect/>
          </a:stretch>
        </p:blipFill>
        <p:spPr>
          <a:xfrm>
            <a:off x="7620741" y="35745838"/>
            <a:ext cx="7072362" cy="6215106"/>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2014</TotalTime>
  <Words>516</Words>
  <Application>Microsoft Office PowerPoint</Application>
  <PresentationFormat>مخصص</PresentationFormat>
  <Paragraphs>83</Paragraphs>
  <Slides>1</Slides>
  <Notes>0</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Thème Office</vt:lpstr>
      <vt:lpstr>دور الإدارة الالكترونية في تحسين الخدمة العمومية (دراسة  استطلاعية لعينة من الموظفين ،الزبائن لقطاع بريد اتصالات الجزائر ورقلة نموذجا)  (ELECTRONIC A DMINISTRATION ROLE IN PUBLIC SERVICE ENHANCEMENT) (Exploratory study of officiers and customers sample frome Algérie poste Ouargla as a model) ملصق علمي حول موضوع مذكرة تخرج يتم إعدادها لنيل شهادة الماستر ضمن تخصص تكنولوجيا الحديثة للاتصال  جـــامـــعـــة قـــاصـــدي مـــربــاح - ورقـــلـــة كـلـيـة الـعـلـوم الإنـسـانـيـة و الاجـتـمـاعـيـة قـسـم عـلـوم الإعـلام و الاتـصـال           إعدادالطالبين :فطميي سعاد ichrakatamal89@gmail.com                                                                                  إشراف الأستاذ: ربوح ياسين                    العمري احمد ahamed.lamri@gmail.com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DAHMANE</dc:creator>
  <cp:lastModifiedBy>poste</cp:lastModifiedBy>
  <cp:revision>274</cp:revision>
  <dcterms:created xsi:type="dcterms:W3CDTF">2015-02-17T20:41:29Z</dcterms:created>
  <dcterms:modified xsi:type="dcterms:W3CDTF">2015-03-04T13:16:04Z</dcterms:modified>
</cp:coreProperties>
</file>